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theme/themeOverride1.xml" ContentType="application/vnd.openxmlformats-officedocument.themeOverride+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1"/>
  </p:notesMasterIdLst>
  <p:sldIdLst>
    <p:sldId id="256" r:id="rId2"/>
    <p:sldId id="271" r:id="rId3"/>
    <p:sldId id="258" r:id="rId4"/>
    <p:sldId id="303" r:id="rId5"/>
    <p:sldId id="304" r:id="rId6"/>
    <p:sldId id="272" r:id="rId7"/>
    <p:sldId id="305" r:id="rId8"/>
    <p:sldId id="259" r:id="rId9"/>
    <p:sldId id="275" r:id="rId10"/>
    <p:sldId id="306" r:id="rId11"/>
    <p:sldId id="307" r:id="rId12"/>
    <p:sldId id="308" r:id="rId13"/>
    <p:sldId id="300" r:id="rId14"/>
    <p:sldId id="309" r:id="rId15"/>
    <p:sldId id="310" r:id="rId16"/>
    <p:sldId id="311" r:id="rId17"/>
    <p:sldId id="312" r:id="rId18"/>
    <p:sldId id="314" r:id="rId19"/>
    <p:sldId id="315" r:id="rId20"/>
    <p:sldId id="316" r:id="rId21"/>
    <p:sldId id="317" r:id="rId22"/>
    <p:sldId id="318" r:id="rId23"/>
    <p:sldId id="320" r:id="rId24"/>
    <p:sldId id="322" r:id="rId25"/>
    <p:sldId id="323" r:id="rId26"/>
    <p:sldId id="324" r:id="rId27"/>
    <p:sldId id="325" r:id="rId28"/>
    <p:sldId id="326" r:id="rId29"/>
    <p:sldId id="298" r:id="rId3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ang Jinlong" initials="HJ" lastIdx="1" clrIdx="0">
    <p:extLst>
      <p:ext uri="{19B8F6BF-5375-455C-9EA6-DF929625EA0E}">
        <p15:presenceInfo xmlns:p15="http://schemas.microsoft.com/office/powerpoint/2012/main" userId="184403d5c893c01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8" autoAdjust="0"/>
    <p:restoredTop sz="94660"/>
  </p:normalViewPr>
  <p:slideViewPr>
    <p:cSldViewPr snapToGrid="0">
      <p:cViewPr varScale="1">
        <p:scale>
          <a:sx n="40" d="100"/>
          <a:sy n="40" d="100"/>
        </p:scale>
        <p:origin x="66" y="8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3.bin"/></Relationships>
</file>

<file path=ppt/charts/_rels/chart4.xml.rels><?xml version="1.0" encoding="UTF-8" standalone="yes"?>
<Relationships xmlns="http://schemas.openxmlformats.org/package/2006/relationships"><Relationship Id="rId2" Type="http://schemas.openxmlformats.org/officeDocument/2006/relationships/oleObject" Target="../embeddings/oleObject4.bin"/><Relationship Id="rId1" Type="http://schemas.openxmlformats.org/officeDocument/2006/relationships/themeOverride" Target="../theme/themeOverride1.xml"/></Relationships>
</file>

<file path=ppt/charts/_rels/chart5.xml.rels><?xml version="1.0" encoding="UTF-8" standalone="yes"?>
<Relationships xmlns="http://schemas.openxmlformats.org/package/2006/relationships"><Relationship Id="rId1" Type="http://schemas.openxmlformats.org/officeDocument/2006/relationships/oleObject" Target="../embeddings/oleObject5.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Quizalofop-p-ethy Sample A</a:t>
            </a:r>
          </a:p>
        </c:rich>
      </c:tx>
      <c:overlay val="0"/>
    </c:title>
    <c:autoTitleDeleted val="0"/>
    <c:plotArea>
      <c:layout/>
      <c:scatterChart>
        <c:scatterStyle val="lineMarker"/>
        <c:varyColors val="0"/>
        <c:ser>
          <c:idx val="0"/>
          <c:order val="0"/>
          <c:tx>
            <c:v>1</c:v>
          </c:tx>
          <c:spPr>
            <a:ln w="28575">
              <a:noFill/>
            </a:ln>
          </c:spPr>
          <c:marker>
            <c:symbol val="diamond"/>
            <c:size val="2"/>
          </c:marker>
          <c:errBars>
            <c:errDir val="y"/>
            <c:errBarType val="both"/>
            <c:errValType val="cust"/>
            <c:noEndCap val="0"/>
            <c:plus>
              <c:numRef>
                <c:f>'TC-1'!$H$24:$H$40</c:f>
                <c:numCache>
                  <c:formatCode>General</c:formatCode>
                  <c:ptCount val="17"/>
                  <c:pt idx="0">
                    <c:v>2.711240490992985</c:v>
                  </c:pt>
                  <c:pt idx="1">
                    <c:v>3.7797740232276835</c:v>
                  </c:pt>
                  <c:pt idx="2">
                    <c:v>1.4059397805975633</c:v>
                  </c:pt>
                  <c:pt idx="3">
                    <c:v>0.44347115652166302</c:v>
                  </c:pt>
                  <c:pt idx="4">
                    <c:v>2.7306897785480415</c:v>
                  </c:pt>
                  <c:pt idx="6">
                    <c:v>15.515690982572023</c:v>
                  </c:pt>
                  <c:pt idx="7">
                    <c:v>2.8583955289637646</c:v>
                  </c:pt>
                  <c:pt idx="8">
                    <c:v>6.7987969742459393</c:v>
                  </c:pt>
                  <c:pt idx="9">
                    <c:v>3.0880144645602687</c:v>
                  </c:pt>
                  <c:pt idx="10">
                    <c:v>2.6244875174339981</c:v>
                  </c:pt>
                  <c:pt idx="11">
                    <c:v>4.5490539309472542</c:v>
                  </c:pt>
                  <c:pt idx="12">
                    <c:v>2.9477392467222381</c:v>
                  </c:pt>
                  <c:pt idx="13">
                    <c:v>4.9793741239905547</c:v>
                  </c:pt>
                  <c:pt idx="14">
                    <c:v>1.9096247449869961</c:v>
                  </c:pt>
                  <c:pt idx="15">
                    <c:v>5.9787589291870384</c:v>
                  </c:pt>
                  <c:pt idx="16">
                    <c:v>4.5478969498732731</c:v>
                  </c:pt>
                </c:numCache>
              </c:numRef>
            </c:plus>
            <c:minus>
              <c:numRef>
                <c:f>'TC-1'!$H$24:$H$40</c:f>
                <c:numCache>
                  <c:formatCode>General</c:formatCode>
                  <c:ptCount val="17"/>
                  <c:pt idx="0">
                    <c:v>2.711240490992985</c:v>
                  </c:pt>
                  <c:pt idx="1">
                    <c:v>3.7797740232276835</c:v>
                  </c:pt>
                  <c:pt idx="2">
                    <c:v>1.4059397805975633</c:v>
                  </c:pt>
                  <c:pt idx="3">
                    <c:v>0.44347115652166302</c:v>
                  </c:pt>
                  <c:pt idx="4">
                    <c:v>2.7306897785480415</c:v>
                  </c:pt>
                  <c:pt idx="6">
                    <c:v>15.515690982572023</c:v>
                  </c:pt>
                  <c:pt idx="7">
                    <c:v>2.8583955289637646</c:v>
                  </c:pt>
                  <c:pt idx="8">
                    <c:v>6.7987969742459393</c:v>
                  </c:pt>
                  <c:pt idx="9">
                    <c:v>3.0880144645602687</c:v>
                  </c:pt>
                  <c:pt idx="10">
                    <c:v>2.6244875174339981</c:v>
                  </c:pt>
                  <c:pt idx="11">
                    <c:v>4.5490539309472542</c:v>
                  </c:pt>
                  <c:pt idx="12">
                    <c:v>2.9477392467222381</c:v>
                  </c:pt>
                  <c:pt idx="13">
                    <c:v>4.9793741239905547</c:v>
                  </c:pt>
                  <c:pt idx="14">
                    <c:v>1.9096247449869961</c:v>
                  </c:pt>
                  <c:pt idx="15">
                    <c:v>5.9787589291870384</c:v>
                  </c:pt>
                  <c:pt idx="16">
                    <c:v>4.5478969498732731</c:v>
                  </c:pt>
                </c:numCache>
              </c:numRef>
            </c:minus>
          </c:errBars>
          <c:xVal>
            <c:strRef>
              <c:f>'TC-1'!$A$24:$A$40</c:f>
              <c:strCache>
                <c:ptCount val="17"/>
                <c:pt idx="0">
                  <c:v>Lab 1</c:v>
                </c:pt>
                <c:pt idx="1">
                  <c:v>Lab 2</c:v>
                </c:pt>
                <c:pt idx="2">
                  <c:v>Lab 3</c:v>
                </c:pt>
                <c:pt idx="3">
                  <c:v>Lab 4</c:v>
                </c:pt>
                <c:pt idx="4">
                  <c:v>Lab 5</c:v>
                </c:pt>
                <c:pt idx="5">
                  <c:v>Lab 6</c:v>
                </c:pt>
                <c:pt idx="6">
                  <c:v>Lab 7</c:v>
                </c:pt>
                <c:pt idx="7">
                  <c:v>Lab 8</c:v>
                </c:pt>
                <c:pt idx="8">
                  <c:v>Lab 9</c:v>
                </c:pt>
                <c:pt idx="9">
                  <c:v>Lab 10</c:v>
                </c:pt>
                <c:pt idx="10">
                  <c:v>Lab 11</c:v>
                </c:pt>
                <c:pt idx="11">
                  <c:v>Lab 12</c:v>
                </c:pt>
                <c:pt idx="12">
                  <c:v>Lab 13</c:v>
                </c:pt>
                <c:pt idx="13">
                  <c:v>Lab 14</c:v>
                </c:pt>
                <c:pt idx="14">
                  <c:v>Lab 15</c:v>
                </c:pt>
                <c:pt idx="15">
                  <c:v>Lab 16</c:v>
                </c:pt>
                <c:pt idx="16">
                  <c:v>Lab 17</c:v>
                </c:pt>
              </c:strCache>
            </c:strRef>
          </c:xVal>
          <c:yVal>
            <c:numRef>
              <c:f>'TC-1'!$B$24:$B$40</c:f>
              <c:numCache>
                <c:formatCode>0.000_);[Red]\(0.000\)</c:formatCode>
                <c:ptCount val="17"/>
                <c:pt idx="0">
                  <c:v>993.71749999999997</c:v>
                </c:pt>
                <c:pt idx="1">
                  <c:v>983.95249999999999</c:v>
                </c:pt>
                <c:pt idx="2">
                  <c:v>993.25</c:v>
                </c:pt>
                <c:pt idx="3">
                  <c:v>990.05</c:v>
                </c:pt>
                <c:pt idx="4">
                  <c:v>990.35</c:v>
                </c:pt>
                <c:pt idx="6">
                  <c:v>995.35</c:v>
                </c:pt>
                <c:pt idx="7">
                  <c:v>994.5625</c:v>
                </c:pt>
                <c:pt idx="8">
                  <c:v>1012.0225576500234</c:v>
                </c:pt>
                <c:pt idx="9">
                  <c:v>985.47500000000002</c:v>
                </c:pt>
                <c:pt idx="10">
                  <c:v>992.36337500000002</c:v>
                </c:pt>
                <c:pt idx="11">
                  <c:v>982.14749999999992</c:v>
                </c:pt>
                <c:pt idx="12">
                  <c:v>983.875</c:v>
                </c:pt>
                <c:pt idx="13">
                  <c:v>981.63499999999999</c:v>
                </c:pt>
                <c:pt idx="14">
                  <c:v>987.3</c:v>
                </c:pt>
                <c:pt idx="15">
                  <c:v>990.82749999999999</c:v>
                </c:pt>
                <c:pt idx="16">
                  <c:v>986.77499999999998</c:v>
                </c:pt>
              </c:numCache>
            </c:numRef>
          </c:yVal>
          <c:smooth val="0"/>
          <c:extLst>
            <c:ext xmlns:c16="http://schemas.microsoft.com/office/drawing/2014/chart" uri="{C3380CC4-5D6E-409C-BE32-E72D297353CC}">
              <c16:uniqueId val="{00000000-4A6F-421F-BC39-C0D8DED3F857}"/>
            </c:ext>
          </c:extLst>
        </c:ser>
        <c:ser>
          <c:idx val="1"/>
          <c:order val="1"/>
          <c:tx>
            <c:v>2</c:v>
          </c:tx>
          <c:spPr>
            <a:ln w="12700">
              <a:solidFill>
                <a:schemeClr val="accent5"/>
              </a:solidFill>
              <a:prstDash val="dash"/>
            </a:ln>
          </c:spPr>
          <c:marker>
            <c:symbol val="none"/>
          </c:marker>
          <c:xVal>
            <c:numRef>
              <c:f>'TC-1'!$P$21:$Q$21</c:f>
              <c:numCache>
                <c:formatCode>General</c:formatCode>
                <c:ptCount val="2"/>
                <c:pt idx="0">
                  <c:v>0</c:v>
                </c:pt>
                <c:pt idx="1">
                  <c:v>20</c:v>
                </c:pt>
              </c:numCache>
            </c:numRef>
          </c:xVal>
          <c:yVal>
            <c:numRef>
              <c:f>'TC-1'!$P$22:$Q$22</c:f>
              <c:numCache>
                <c:formatCode>General</c:formatCode>
                <c:ptCount val="2"/>
                <c:pt idx="0">
                  <c:v>975.26</c:v>
                </c:pt>
                <c:pt idx="1">
                  <c:v>975.26</c:v>
                </c:pt>
              </c:numCache>
            </c:numRef>
          </c:yVal>
          <c:smooth val="0"/>
          <c:extLst>
            <c:ext xmlns:c16="http://schemas.microsoft.com/office/drawing/2014/chart" uri="{C3380CC4-5D6E-409C-BE32-E72D297353CC}">
              <c16:uniqueId val="{00000001-4A6F-421F-BC39-C0D8DED3F857}"/>
            </c:ext>
          </c:extLst>
        </c:ser>
        <c:ser>
          <c:idx val="2"/>
          <c:order val="2"/>
          <c:tx>
            <c:v>3</c:v>
          </c:tx>
          <c:spPr>
            <a:ln w="12700">
              <a:solidFill>
                <a:srgbClr val="4BACC6"/>
              </a:solidFill>
              <a:prstDash val="dash"/>
            </a:ln>
          </c:spPr>
          <c:marker>
            <c:symbol val="none"/>
          </c:marker>
          <c:xVal>
            <c:numRef>
              <c:f>'TC-1'!$P$21:$Q$21</c:f>
              <c:numCache>
                <c:formatCode>General</c:formatCode>
                <c:ptCount val="2"/>
                <c:pt idx="0">
                  <c:v>0</c:v>
                </c:pt>
                <c:pt idx="1">
                  <c:v>20</c:v>
                </c:pt>
              </c:numCache>
            </c:numRef>
          </c:xVal>
          <c:yVal>
            <c:numRef>
              <c:f>'TC-1'!$P$23:$Q$23</c:f>
              <c:numCache>
                <c:formatCode>General</c:formatCode>
                <c:ptCount val="2"/>
                <c:pt idx="0">
                  <c:v>1005.19</c:v>
                </c:pt>
                <c:pt idx="1">
                  <c:v>1005.19</c:v>
                </c:pt>
              </c:numCache>
            </c:numRef>
          </c:yVal>
          <c:smooth val="0"/>
          <c:extLst>
            <c:ext xmlns:c16="http://schemas.microsoft.com/office/drawing/2014/chart" uri="{C3380CC4-5D6E-409C-BE32-E72D297353CC}">
              <c16:uniqueId val="{00000002-4A6F-421F-BC39-C0D8DED3F857}"/>
            </c:ext>
          </c:extLst>
        </c:ser>
        <c:ser>
          <c:idx val="3"/>
          <c:order val="3"/>
          <c:tx>
            <c:v>4</c:v>
          </c:tx>
          <c:spPr>
            <a:ln w="12700">
              <a:solidFill>
                <a:schemeClr val="accent6"/>
              </a:solidFill>
            </a:ln>
          </c:spPr>
          <c:marker>
            <c:symbol val="none"/>
          </c:marker>
          <c:xVal>
            <c:numRef>
              <c:f>'TC-1'!$P$21:$Q$21</c:f>
              <c:numCache>
                <c:formatCode>General</c:formatCode>
                <c:ptCount val="2"/>
                <c:pt idx="0">
                  <c:v>0</c:v>
                </c:pt>
                <c:pt idx="1">
                  <c:v>20</c:v>
                </c:pt>
              </c:numCache>
            </c:numRef>
          </c:xVal>
          <c:yVal>
            <c:numRef>
              <c:f>'TC-1'!$P$24:$Q$24</c:f>
              <c:numCache>
                <c:formatCode>General</c:formatCode>
                <c:ptCount val="2"/>
                <c:pt idx="0">
                  <c:v>965.93</c:v>
                </c:pt>
                <c:pt idx="1">
                  <c:v>965.93</c:v>
                </c:pt>
              </c:numCache>
            </c:numRef>
          </c:yVal>
          <c:smooth val="0"/>
          <c:extLst>
            <c:ext xmlns:c16="http://schemas.microsoft.com/office/drawing/2014/chart" uri="{C3380CC4-5D6E-409C-BE32-E72D297353CC}">
              <c16:uniqueId val="{00000003-4A6F-421F-BC39-C0D8DED3F857}"/>
            </c:ext>
          </c:extLst>
        </c:ser>
        <c:ser>
          <c:idx val="4"/>
          <c:order val="4"/>
          <c:tx>
            <c:v>5</c:v>
          </c:tx>
          <c:spPr>
            <a:ln w="12700">
              <a:solidFill>
                <a:srgbClr val="F79646"/>
              </a:solidFill>
            </a:ln>
          </c:spPr>
          <c:marker>
            <c:symbol val="none"/>
          </c:marker>
          <c:xVal>
            <c:numRef>
              <c:f>'TC-1'!$P$21:$Q$21</c:f>
              <c:numCache>
                <c:formatCode>General</c:formatCode>
                <c:ptCount val="2"/>
                <c:pt idx="0">
                  <c:v>0</c:v>
                </c:pt>
                <c:pt idx="1">
                  <c:v>20</c:v>
                </c:pt>
              </c:numCache>
            </c:numRef>
          </c:xVal>
          <c:yVal>
            <c:numRef>
              <c:f>'TC-1'!$P$25:$Q$25</c:f>
              <c:numCache>
                <c:formatCode>General</c:formatCode>
                <c:ptCount val="2"/>
                <c:pt idx="0">
                  <c:v>1014.53</c:v>
                </c:pt>
                <c:pt idx="1">
                  <c:v>1014.53</c:v>
                </c:pt>
              </c:numCache>
            </c:numRef>
          </c:yVal>
          <c:smooth val="0"/>
          <c:extLst>
            <c:ext xmlns:c16="http://schemas.microsoft.com/office/drawing/2014/chart" uri="{C3380CC4-5D6E-409C-BE32-E72D297353CC}">
              <c16:uniqueId val="{00000004-4A6F-421F-BC39-C0D8DED3F857}"/>
            </c:ext>
          </c:extLst>
        </c:ser>
        <c:ser>
          <c:idx val="5"/>
          <c:order val="5"/>
          <c:tx>
            <c:v>6</c:v>
          </c:tx>
          <c:spPr>
            <a:ln w="12700">
              <a:solidFill>
                <a:srgbClr val="FF0000"/>
              </a:solidFill>
              <a:prstDash val="dash"/>
            </a:ln>
          </c:spPr>
          <c:marker>
            <c:symbol val="none"/>
          </c:marker>
          <c:xVal>
            <c:numRef>
              <c:f>'TC-1'!$P$21:$Q$21</c:f>
              <c:numCache>
                <c:formatCode>General</c:formatCode>
                <c:ptCount val="2"/>
                <c:pt idx="0">
                  <c:v>0</c:v>
                </c:pt>
                <c:pt idx="1">
                  <c:v>20</c:v>
                </c:pt>
              </c:numCache>
            </c:numRef>
          </c:xVal>
          <c:yVal>
            <c:numRef>
              <c:f>'TC-1'!$P$26:$Q$26</c:f>
              <c:numCache>
                <c:formatCode>General</c:formatCode>
                <c:ptCount val="2"/>
                <c:pt idx="0">
                  <c:v>990.23</c:v>
                </c:pt>
                <c:pt idx="1">
                  <c:v>990.23</c:v>
                </c:pt>
              </c:numCache>
            </c:numRef>
          </c:yVal>
          <c:smooth val="0"/>
          <c:extLst>
            <c:ext xmlns:c16="http://schemas.microsoft.com/office/drawing/2014/chart" uri="{C3380CC4-5D6E-409C-BE32-E72D297353CC}">
              <c16:uniqueId val="{00000005-4A6F-421F-BC39-C0D8DED3F857}"/>
            </c:ext>
          </c:extLst>
        </c:ser>
        <c:dLbls>
          <c:showLegendKey val="0"/>
          <c:showVal val="0"/>
          <c:showCatName val="0"/>
          <c:showSerName val="0"/>
          <c:showPercent val="0"/>
          <c:showBubbleSize val="0"/>
        </c:dLbls>
        <c:axId val="326028000"/>
        <c:axId val="326028560"/>
      </c:scatterChart>
      <c:valAx>
        <c:axId val="326028000"/>
        <c:scaling>
          <c:orientation val="minMax"/>
          <c:max val="18"/>
        </c:scaling>
        <c:delete val="0"/>
        <c:axPos val="b"/>
        <c:majorGridlines>
          <c:spPr>
            <a:ln>
              <a:solidFill>
                <a:sysClr val="window" lastClr="FFFFFF">
                  <a:lumMod val="85000"/>
                </a:sysClr>
              </a:solidFill>
            </a:ln>
          </c:spPr>
        </c:majorGridlines>
        <c:title>
          <c:tx>
            <c:rich>
              <a:bodyPr/>
              <a:lstStyle/>
              <a:p>
                <a:pPr>
                  <a:defRPr/>
                </a:pPr>
                <a:r>
                  <a:rPr lang="en-US"/>
                  <a:t>Lab</a:t>
                </a:r>
                <a:endParaRPr lang="zh-CN"/>
              </a:p>
            </c:rich>
          </c:tx>
          <c:overlay val="0"/>
        </c:title>
        <c:majorTickMark val="out"/>
        <c:minorTickMark val="none"/>
        <c:tickLblPos val="nextTo"/>
        <c:spPr>
          <a:ln>
            <a:solidFill>
              <a:sysClr val="window" lastClr="FFFFFF">
                <a:lumMod val="85000"/>
              </a:sysClr>
            </a:solidFill>
          </a:ln>
        </c:spPr>
        <c:crossAx val="326028560"/>
        <c:crosses val="autoZero"/>
        <c:crossBetween val="midCat"/>
        <c:majorUnit val="2"/>
      </c:valAx>
      <c:valAx>
        <c:axId val="326028560"/>
        <c:scaling>
          <c:orientation val="minMax"/>
        </c:scaling>
        <c:delete val="0"/>
        <c:axPos val="l"/>
        <c:majorGridlines>
          <c:spPr>
            <a:ln>
              <a:solidFill>
                <a:sysClr val="window" lastClr="FFFFFF">
                  <a:lumMod val="85000"/>
                </a:sysClr>
              </a:solidFill>
            </a:ln>
          </c:spPr>
        </c:majorGridlines>
        <c:title>
          <c:tx>
            <c:rich>
              <a:bodyPr rot="-5400000" vert="horz"/>
              <a:lstStyle/>
              <a:p>
                <a:pPr>
                  <a:defRPr/>
                </a:pPr>
                <a:r>
                  <a:rPr lang="en-US"/>
                  <a:t>Assay (g/kg)</a:t>
                </a:r>
                <a:endParaRPr lang="zh-CN"/>
              </a:p>
            </c:rich>
          </c:tx>
          <c:overlay val="0"/>
        </c:title>
        <c:numFmt formatCode="0.000_);[Red]\(0.000\)" sourceLinked="1"/>
        <c:majorTickMark val="out"/>
        <c:minorTickMark val="none"/>
        <c:tickLblPos val="nextTo"/>
        <c:spPr>
          <a:ln>
            <a:solidFill>
              <a:schemeClr val="bg1">
                <a:lumMod val="85000"/>
              </a:schemeClr>
            </a:solidFill>
          </a:ln>
        </c:spPr>
        <c:crossAx val="326028000"/>
        <c:crosses val="autoZero"/>
        <c:crossBetween val="midCat"/>
      </c:valAx>
    </c:plotArea>
    <c:plotVisOnly val="1"/>
    <c:dispBlanksAs val="gap"/>
    <c:showDLblsOverMax val="0"/>
  </c:chart>
  <c:spPr>
    <a:ln>
      <a:noFill/>
    </a:ln>
  </c:spPr>
  <c:txPr>
    <a:bodyPr/>
    <a:lstStyle/>
    <a:p>
      <a:pPr>
        <a:defRPr sz="1400"/>
      </a:pPr>
      <a:endParaRPr lang="zh-CN"/>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Quizalofop-p-ethy Sample B</a:t>
            </a:r>
            <a:endParaRPr lang="zh-CN"/>
          </a:p>
        </c:rich>
      </c:tx>
      <c:overlay val="0"/>
    </c:title>
    <c:autoTitleDeleted val="0"/>
    <c:plotArea>
      <c:layout/>
      <c:scatterChart>
        <c:scatterStyle val="lineMarker"/>
        <c:varyColors val="0"/>
        <c:ser>
          <c:idx val="0"/>
          <c:order val="0"/>
          <c:tx>
            <c:v>1</c:v>
          </c:tx>
          <c:spPr>
            <a:ln w="28575">
              <a:noFill/>
            </a:ln>
          </c:spPr>
          <c:marker>
            <c:symbol val="diamond"/>
            <c:size val="2"/>
          </c:marker>
          <c:errBars>
            <c:errDir val="y"/>
            <c:errBarType val="both"/>
            <c:errValType val="cust"/>
            <c:noEndCap val="0"/>
            <c:plus>
              <c:numRef>
                <c:f>'TC-2'!$H$24:$H$40</c:f>
                <c:numCache>
                  <c:formatCode>General</c:formatCode>
                  <c:ptCount val="17"/>
                  <c:pt idx="0">
                    <c:v>2.0886419032471508</c:v>
                  </c:pt>
                  <c:pt idx="1">
                    <c:v>2.8931801994806507</c:v>
                  </c:pt>
                  <c:pt idx="2">
                    <c:v>2.5773047937719755</c:v>
                  </c:pt>
                  <c:pt idx="3">
                    <c:v>0.63245553203367588</c:v>
                  </c:pt>
                  <c:pt idx="4">
                    <c:v>3.5345909711497159</c:v>
                  </c:pt>
                  <c:pt idx="6">
                    <c:v>2.9124731758421567</c:v>
                  </c:pt>
                  <c:pt idx="7">
                    <c:v>3.777693299709036</c:v>
                  </c:pt>
                  <c:pt idx="8">
                    <c:v>7.1414284285428504</c:v>
                  </c:pt>
                  <c:pt idx="9">
                    <c:v>2.597915831328367</c:v>
                  </c:pt>
                  <c:pt idx="10">
                    <c:v>1.7328130489178328</c:v>
                  </c:pt>
                  <c:pt idx="11">
                    <c:v>3.8662503367819308</c:v>
                  </c:pt>
                  <c:pt idx="12">
                    <c:v>2.2956480566498176</c:v>
                  </c:pt>
                  <c:pt idx="13">
                    <c:v>3.164599764056514</c:v>
                  </c:pt>
                  <c:pt idx="14">
                    <c:v>1.6921386861996115</c:v>
                  </c:pt>
                  <c:pt idx="15">
                    <c:v>5.021064794111564</c:v>
                  </c:pt>
                  <c:pt idx="16">
                    <c:v>3.7449254554218885</c:v>
                  </c:pt>
                </c:numCache>
              </c:numRef>
            </c:plus>
            <c:minus>
              <c:numRef>
                <c:f>'TC-2'!$H$24:$H$40</c:f>
                <c:numCache>
                  <c:formatCode>General</c:formatCode>
                  <c:ptCount val="17"/>
                  <c:pt idx="0">
                    <c:v>2.0886419032471508</c:v>
                  </c:pt>
                  <c:pt idx="1">
                    <c:v>2.8931801994806507</c:v>
                  </c:pt>
                  <c:pt idx="2">
                    <c:v>2.5773047937719755</c:v>
                  </c:pt>
                  <c:pt idx="3">
                    <c:v>0.63245553203367588</c:v>
                  </c:pt>
                  <c:pt idx="4">
                    <c:v>3.5345909711497159</c:v>
                  </c:pt>
                  <c:pt idx="6">
                    <c:v>2.9124731758421567</c:v>
                  </c:pt>
                  <c:pt idx="7">
                    <c:v>3.777693299709036</c:v>
                  </c:pt>
                  <c:pt idx="8">
                    <c:v>7.1414284285428504</c:v>
                  </c:pt>
                  <c:pt idx="9">
                    <c:v>2.597915831328367</c:v>
                  </c:pt>
                  <c:pt idx="10">
                    <c:v>1.7328130489178328</c:v>
                  </c:pt>
                  <c:pt idx="11">
                    <c:v>3.8662503367819308</c:v>
                  </c:pt>
                  <c:pt idx="12">
                    <c:v>2.2956480566498176</c:v>
                  </c:pt>
                  <c:pt idx="13">
                    <c:v>3.164599764056514</c:v>
                  </c:pt>
                  <c:pt idx="14">
                    <c:v>1.6921386861996115</c:v>
                  </c:pt>
                  <c:pt idx="15">
                    <c:v>5.021064794111564</c:v>
                  </c:pt>
                  <c:pt idx="16">
                    <c:v>3.7449254554218885</c:v>
                  </c:pt>
                </c:numCache>
              </c:numRef>
            </c:minus>
          </c:errBars>
          <c:xVal>
            <c:strRef>
              <c:f>'TC-2'!$A$24:$A$40</c:f>
              <c:strCache>
                <c:ptCount val="17"/>
                <c:pt idx="0">
                  <c:v>Lab 1</c:v>
                </c:pt>
                <c:pt idx="1">
                  <c:v>Lab 2</c:v>
                </c:pt>
                <c:pt idx="2">
                  <c:v>Lab 3</c:v>
                </c:pt>
                <c:pt idx="3">
                  <c:v>Lab 4</c:v>
                </c:pt>
                <c:pt idx="4">
                  <c:v>Lab 5</c:v>
                </c:pt>
                <c:pt idx="5">
                  <c:v>Lab 6</c:v>
                </c:pt>
                <c:pt idx="6">
                  <c:v>Lab 7</c:v>
                </c:pt>
                <c:pt idx="7">
                  <c:v>Lab 8</c:v>
                </c:pt>
                <c:pt idx="8">
                  <c:v>Lab 9</c:v>
                </c:pt>
                <c:pt idx="9">
                  <c:v>Lab 10</c:v>
                </c:pt>
                <c:pt idx="10">
                  <c:v>Lab 11</c:v>
                </c:pt>
                <c:pt idx="11">
                  <c:v>Lab 12</c:v>
                </c:pt>
                <c:pt idx="12">
                  <c:v>Lab 13</c:v>
                </c:pt>
                <c:pt idx="13">
                  <c:v>Lab 14</c:v>
                </c:pt>
                <c:pt idx="14">
                  <c:v>Lab 15</c:v>
                </c:pt>
                <c:pt idx="15">
                  <c:v>Lab 16</c:v>
                </c:pt>
                <c:pt idx="16">
                  <c:v>Lab 17</c:v>
                </c:pt>
              </c:strCache>
            </c:strRef>
          </c:xVal>
          <c:yVal>
            <c:numRef>
              <c:f>'TC-2'!$B$24:$B$40</c:f>
              <c:numCache>
                <c:formatCode>0.000_);[Red]\(0.000\)</c:formatCode>
                <c:ptCount val="17"/>
                <c:pt idx="0">
                  <c:v>990.28749999999991</c:v>
                </c:pt>
                <c:pt idx="1">
                  <c:v>986.90250000000003</c:v>
                </c:pt>
                <c:pt idx="2">
                  <c:v>988.97500000000014</c:v>
                </c:pt>
                <c:pt idx="3">
                  <c:v>990.8</c:v>
                </c:pt>
                <c:pt idx="4">
                  <c:v>988.7</c:v>
                </c:pt>
                <c:pt idx="6">
                  <c:v>979.72500000000002</c:v>
                </c:pt>
                <c:pt idx="7">
                  <c:v>994.96500000000003</c:v>
                </c:pt>
                <c:pt idx="8">
                  <c:v>1003.5</c:v>
                </c:pt>
                <c:pt idx="9">
                  <c:v>992.87499999999989</c:v>
                </c:pt>
                <c:pt idx="10">
                  <c:v>996.42662500000006</c:v>
                </c:pt>
                <c:pt idx="11">
                  <c:v>1002.6725</c:v>
                </c:pt>
                <c:pt idx="12">
                  <c:v>985.25</c:v>
                </c:pt>
                <c:pt idx="13">
                  <c:v>991.48749999999995</c:v>
                </c:pt>
                <c:pt idx="14">
                  <c:v>991.05000000000007</c:v>
                </c:pt>
                <c:pt idx="15">
                  <c:v>989.73249999999996</c:v>
                </c:pt>
                <c:pt idx="16">
                  <c:v>986.62</c:v>
                </c:pt>
              </c:numCache>
            </c:numRef>
          </c:yVal>
          <c:smooth val="0"/>
          <c:extLst>
            <c:ext xmlns:c16="http://schemas.microsoft.com/office/drawing/2014/chart" uri="{C3380CC4-5D6E-409C-BE32-E72D297353CC}">
              <c16:uniqueId val="{00000000-4A2F-4AC8-9C6C-77899BC5EE19}"/>
            </c:ext>
          </c:extLst>
        </c:ser>
        <c:ser>
          <c:idx val="1"/>
          <c:order val="1"/>
          <c:tx>
            <c:v>2</c:v>
          </c:tx>
          <c:spPr>
            <a:ln w="12700">
              <a:solidFill>
                <a:srgbClr val="00B0F0"/>
              </a:solidFill>
              <a:prstDash val="dash"/>
            </a:ln>
          </c:spPr>
          <c:marker>
            <c:symbol val="none"/>
          </c:marker>
          <c:xVal>
            <c:numRef>
              <c:f>'TC-2'!$P$22:$Q$22</c:f>
              <c:numCache>
                <c:formatCode>General</c:formatCode>
                <c:ptCount val="2"/>
                <c:pt idx="0">
                  <c:v>0</c:v>
                </c:pt>
                <c:pt idx="1">
                  <c:v>20</c:v>
                </c:pt>
              </c:numCache>
            </c:numRef>
          </c:xVal>
          <c:yVal>
            <c:numRef>
              <c:f>'TC-2'!$P$23:$Q$23</c:f>
              <c:numCache>
                <c:formatCode>General</c:formatCode>
                <c:ptCount val="2"/>
                <c:pt idx="0">
                  <c:v>981.65</c:v>
                </c:pt>
                <c:pt idx="1">
                  <c:v>981.65</c:v>
                </c:pt>
              </c:numCache>
            </c:numRef>
          </c:yVal>
          <c:smooth val="0"/>
          <c:extLst>
            <c:ext xmlns:c16="http://schemas.microsoft.com/office/drawing/2014/chart" uri="{C3380CC4-5D6E-409C-BE32-E72D297353CC}">
              <c16:uniqueId val="{00000001-4A2F-4AC8-9C6C-77899BC5EE19}"/>
            </c:ext>
          </c:extLst>
        </c:ser>
        <c:ser>
          <c:idx val="2"/>
          <c:order val="2"/>
          <c:tx>
            <c:v>3</c:v>
          </c:tx>
          <c:spPr>
            <a:ln w="12700">
              <a:solidFill>
                <a:srgbClr val="00B0F0"/>
              </a:solidFill>
              <a:prstDash val="dash"/>
            </a:ln>
          </c:spPr>
          <c:marker>
            <c:symbol val="none"/>
          </c:marker>
          <c:xVal>
            <c:numRef>
              <c:f>'TC-2'!$P$22:$Q$22</c:f>
              <c:numCache>
                <c:formatCode>General</c:formatCode>
                <c:ptCount val="2"/>
                <c:pt idx="0">
                  <c:v>0</c:v>
                </c:pt>
                <c:pt idx="1">
                  <c:v>20</c:v>
                </c:pt>
              </c:numCache>
            </c:numRef>
          </c:xVal>
          <c:yVal>
            <c:numRef>
              <c:f>'TC-2'!$P$24:$Q$24</c:f>
              <c:numCache>
                <c:formatCode>General</c:formatCode>
                <c:ptCount val="2"/>
                <c:pt idx="0">
                  <c:v>1000.85</c:v>
                </c:pt>
                <c:pt idx="1">
                  <c:v>1000.85</c:v>
                </c:pt>
              </c:numCache>
            </c:numRef>
          </c:yVal>
          <c:smooth val="0"/>
          <c:extLst>
            <c:ext xmlns:c16="http://schemas.microsoft.com/office/drawing/2014/chart" uri="{C3380CC4-5D6E-409C-BE32-E72D297353CC}">
              <c16:uniqueId val="{00000002-4A2F-4AC8-9C6C-77899BC5EE19}"/>
            </c:ext>
          </c:extLst>
        </c:ser>
        <c:ser>
          <c:idx val="3"/>
          <c:order val="3"/>
          <c:tx>
            <c:v>4</c:v>
          </c:tx>
          <c:spPr>
            <a:ln w="12700">
              <a:solidFill>
                <a:schemeClr val="accent6"/>
              </a:solidFill>
            </a:ln>
          </c:spPr>
          <c:marker>
            <c:symbol val="none"/>
          </c:marker>
          <c:xVal>
            <c:numRef>
              <c:f>'TC-2'!$P$22:$Q$22</c:f>
              <c:numCache>
                <c:formatCode>General</c:formatCode>
                <c:ptCount val="2"/>
                <c:pt idx="0">
                  <c:v>0</c:v>
                </c:pt>
                <c:pt idx="1">
                  <c:v>20</c:v>
                </c:pt>
              </c:numCache>
            </c:numRef>
          </c:xVal>
          <c:yVal>
            <c:numRef>
              <c:f>'TC-2'!$P$25:$Q$25</c:f>
              <c:numCache>
                <c:formatCode>General</c:formatCode>
                <c:ptCount val="2"/>
                <c:pt idx="0">
                  <c:v>972.39</c:v>
                </c:pt>
                <c:pt idx="1">
                  <c:v>972.39</c:v>
                </c:pt>
              </c:numCache>
            </c:numRef>
          </c:yVal>
          <c:smooth val="0"/>
          <c:extLst>
            <c:ext xmlns:c16="http://schemas.microsoft.com/office/drawing/2014/chart" uri="{C3380CC4-5D6E-409C-BE32-E72D297353CC}">
              <c16:uniqueId val="{00000003-4A2F-4AC8-9C6C-77899BC5EE19}"/>
            </c:ext>
          </c:extLst>
        </c:ser>
        <c:ser>
          <c:idx val="4"/>
          <c:order val="4"/>
          <c:tx>
            <c:v>5</c:v>
          </c:tx>
          <c:spPr>
            <a:ln w="12700">
              <a:solidFill>
                <a:srgbClr val="F79646"/>
              </a:solidFill>
            </a:ln>
          </c:spPr>
          <c:marker>
            <c:symbol val="none"/>
          </c:marker>
          <c:xVal>
            <c:numRef>
              <c:f>'TC-2'!$P$22:$Q$22</c:f>
              <c:numCache>
                <c:formatCode>General</c:formatCode>
                <c:ptCount val="2"/>
                <c:pt idx="0">
                  <c:v>0</c:v>
                </c:pt>
                <c:pt idx="1">
                  <c:v>20</c:v>
                </c:pt>
              </c:numCache>
            </c:numRef>
          </c:xVal>
          <c:yVal>
            <c:numRef>
              <c:f>'TC-2'!$P$26:$Q$26</c:f>
              <c:numCache>
                <c:formatCode>General</c:formatCode>
                <c:ptCount val="2"/>
                <c:pt idx="0">
                  <c:v>1010.11</c:v>
                </c:pt>
                <c:pt idx="1">
                  <c:v>1010.11</c:v>
                </c:pt>
              </c:numCache>
            </c:numRef>
          </c:yVal>
          <c:smooth val="0"/>
          <c:extLst>
            <c:ext xmlns:c16="http://schemas.microsoft.com/office/drawing/2014/chart" uri="{C3380CC4-5D6E-409C-BE32-E72D297353CC}">
              <c16:uniqueId val="{00000004-4A2F-4AC8-9C6C-77899BC5EE19}"/>
            </c:ext>
          </c:extLst>
        </c:ser>
        <c:ser>
          <c:idx val="5"/>
          <c:order val="5"/>
          <c:tx>
            <c:v>6</c:v>
          </c:tx>
          <c:spPr>
            <a:ln w="12700">
              <a:solidFill>
                <a:srgbClr val="FF0000"/>
              </a:solidFill>
              <a:prstDash val="dash"/>
            </a:ln>
          </c:spPr>
          <c:marker>
            <c:symbol val="none"/>
          </c:marker>
          <c:xVal>
            <c:numRef>
              <c:f>'TC-2'!$P$22:$Q$22</c:f>
              <c:numCache>
                <c:formatCode>General</c:formatCode>
                <c:ptCount val="2"/>
                <c:pt idx="0">
                  <c:v>0</c:v>
                </c:pt>
                <c:pt idx="1">
                  <c:v>20</c:v>
                </c:pt>
              </c:numCache>
            </c:numRef>
          </c:xVal>
          <c:yVal>
            <c:numRef>
              <c:f>'TC-2'!$P$27:$Q$27</c:f>
              <c:numCache>
                <c:formatCode>0.00_);[Red]\(0.00\)</c:formatCode>
                <c:ptCount val="2"/>
                <c:pt idx="0">
                  <c:v>991.25</c:v>
                </c:pt>
                <c:pt idx="1">
                  <c:v>991.25</c:v>
                </c:pt>
              </c:numCache>
            </c:numRef>
          </c:yVal>
          <c:smooth val="0"/>
          <c:extLst>
            <c:ext xmlns:c16="http://schemas.microsoft.com/office/drawing/2014/chart" uri="{C3380CC4-5D6E-409C-BE32-E72D297353CC}">
              <c16:uniqueId val="{00000005-4A2F-4AC8-9C6C-77899BC5EE19}"/>
            </c:ext>
          </c:extLst>
        </c:ser>
        <c:dLbls>
          <c:showLegendKey val="0"/>
          <c:showVal val="0"/>
          <c:showCatName val="0"/>
          <c:showSerName val="0"/>
          <c:showPercent val="0"/>
          <c:showBubbleSize val="0"/>
        </c:dLbls>
        <c:axId val="326033600"/>
        <c:axId val="326034160"/>
      </c:scatterChart>
      <c:valAx>
        <c:axId val="326033600"/>
        <c:scaling>
          <c:orientation val="minMax"/>
          <c:max val="18"/>
          <c:min val="0"/>
        </c:scaling>
        <c:delete val="0"/>
        <c:axPos val="b"/>
        <c:majorGridlines>
          <c:spPr>
            <a:ln>
              <a:solidFill>
                <a:sysClr val="window" lastClr="FFFFFF">
                  <a:lumMod val="85000"/>
                </a:sysClr>
              </a:solidFill>
            </a:ln>
          </c:spPr>
        </c:majorGridlines>
        <c:title>
          <c:tx>
            <c:rich>
              <a:bodyPr/>
              <a:lstStyle/>
              <a:p>
                <a:pPr>
                  <a:defRPr/>
                </a:pPr>
                <a:r>
                  <a:rPr lang="en-US"/>
                  <a:t>Lab</a:t>
                </a:r>
                <a:endParaRPr lang="zh-CN"/>
              </a:p>
            </c:rich>
          </c:tx>
          <c:overlay val="0"/>
        </c:title>
        <c:majorTickMark val="out"/>
        <c:minorTickMark val="none"/>
        <c:tickLblPos val="nextTo"/>
        <c:spPr>
          <a:ln>
            <a:solidFill>
              <a:schemeClr val="bg1">
                <a:lumMod val="85000"/>
              </a:schemeClr>
            </a:solidFill>
          </a:ln>
        </c:spPr>
        <c:crossAx val="326034160"/>
        <c:crosses val="autoZero"/>
        <c:crossBetween val="midCat"/>
        <c:majorUnit val="2"/>
      </c:valAx>
      <c:valAx>
        <c:axId val="326034160"/>
        <c:scaling>
          <c:orientation val="minMax"/>
          <c:min val="960"/>
        </c:scaling>
        <c:delete val="0"/>
        <c:axPos val="l"/>
        <c:majorGridlines>
          <c:spPr>
            <a:ln>
              <a:solidFill>
                <a:sysClr val="window" lastClr="FFFFFF">
                  <a:lumMod val="85000"/>
                </a:sysClr>
              </a:solidFill>
            </a:ln>
          </c:spPr>
        </c:majorGridlines>
        <c:title>
          <c:tx>
            <c:rich>
              <a:bodyPr rot="-5400000" vert="horz"/>
              <a:lstStyle/>
              <a:p>
                <a:pPr>
                  <a:defRPr/>
                </a:pPr>
                <a:r>
                  <a:rPr lang="en-US"/>
                  <a:t>Assay (g/kg)</a:t>
                </a:r>
                <a:endParaRPr lang="zh-CN"/>
              </a:p>
            </c:rich>
          </c:tx>
          <c:overlay val="0"/>
        </c:title>
        <c:numFmt formatCode="0.000_);[Red]\(0.000\)" sourceLinked="1"/>
        <c:majorTickMark val="out"/>
        <c:minorTickMark val="none"/>
        <c:tickLblPos val="nextTo"/>
        <c:spPr>
          <a:ln>
            <a:solidFill>
              <a:sysClr val="window" lastClr="FFFFFF">
                <a:lumMod val="85000"/>
              </a:sysClr>
            </a:solidFill>
          </a:ln>
        </c:spPr>
        <c:crossAx val="326033600"/>
        <c:crosses val="autoZero"/>
        <c:crossBetween val="midCat"/>
      </c:valAx>
      <c:spPr>
        <a:ln>
          <a:solidFill>
            <a:sysClr val="window" lastClr="FFFFFF">
              <a:lumMod val="85000"/>
            </a:sysClr>
          </a:solidFill>
        </a:ln>
      </c:spPr>
    </c:plotArea>
    <c:plotVisOnly val="1"/>
    <c:dispBlanksAs val="gap"/>
    <c:showDLblsOverMax val="0"/>
  </c:chart>
  <c:spPr>
    <a:ln>
      <a:noFill/>
    </a:ln>
  </c:spPr>
  <c:txPr>
    <a:bodyPr/>
    <a:lstStyle/>
    <a:p>
      <a:pPr>
        <a:defRPr sz="1400"/>
      </a:pPr>
      <a:endParaRPr lang="zh-CN"/>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Quizalofop-p-ethy Sample C</a:t>
            </a:r>
          </a:p>
        </c:rich>
      </c:tx>
      <c:overlay val="0"/>
      <c:spPr>
        <a:noFill/>
        <a:ln>
          <a:noFill/>
        </a:ln>
        <a:effectLst/>
      </c:spPr>
    </c:title>
    <c:autoTitleDeleted val="0"/>
    <c:plotArea>
      <c:layout>
        <c:manualLayout>
          <c:layoutTarget val="inner"/>
          <c:xMode val="edge"/>
          <c:yMode val="edge"/>
          <c:x val="0.17093363329583799"/>
          <c:y val="0.1432046332046332"/>
          <c:w val="0.78997099046829822"/>
          <c:h val="0.7015896999361565"/>
        </c:manualLayout>
      </c:layout>
      <c:scatterChart>
        <c:scatterStyle val="lineMarker"/>
        <c:varyColors val="0"/>
        <c:ser>
          <c:idx val="0"/>
          <c:order val="0"/>
          <c:spPr>
            <a:ln w="28575" cap="rnd">
              <a:noFill/>
              <a:round/>
            </a:ln>
            <a:effectLst/>
          </c:spPr>
          <c:marker>
            <c:symbol val="dot"/>
            <c:size val="5"/>
            <c:spPr>
              <a:solidFill>
                <a:schemeClr val="accent1"/>
              </a:solidFill>
              <a:ln w="9525" cap="sq">
                <a:solidFill>
                  <a:schemeClr val="accent1"/>
                </a:solidFill>
                <a:round/>
              </a:ln>
              <a:effectLst/>
            </c:spPr>
          </c:marker>
          <c:errBars>
            <c:errDir val="x"/>
            <c:errBarType val="both"/>
            <c:errValType val="stdErr"/>
            <c:noEndCap val="0"/>
            <c:spPr>
              <a:noFill/>
              <a:ln w="9525" cap="flat" cmpd="sng" algn="ctr">
                <a:noFill/>
                <a:round/>
              </a:ln>
              <a:effectLst/>
            </c:spPr>
          </c:errBars>
          <c:errBars>
            <c:errDir val="y"/>
            <c:errBarType val="both"/>
            <c:errValType val="cust"/>
            <c:noEndCap val="0"/>
            <c:plus>
              <c:numRef>
                <c:f>'EC-1'!$H$24:$H$40</c:f>
                <c:numCache>
                  <c:formatCode>General</c:formatCode>
                  <c:ptCount val="17"/>
                  <c:pt idx="0">
                    <c:v>0.48511167099270597</c:v>
                  </c:pt>
                  <c:pt idx="1">
                    <c:v>0.15716233645501976</c:v>
                  </c:pt>
                  <c:pt idx="2">
                    <c:v>0.4795831523312738</c:v>
                  </c:pt>
                  <c:pt idx="3">
                    <c:v>0.37749172176354051</c:v>
                  </c:pt>
                  <c:pt idx="4">
                    <c:v>0.53774219349672359</c:v>
                  </c:pt>
                  <c:pt idx="6">
                    <c:v>0.73257536586119776</c:v>
                  </c:pt>
                  <c:pt idx="7">
                    <c:v>0.5391582946284561</c:v>
                  </c:pt>
                  <c:pt idx="8">
                    <c:v>1.7320508075688772</c:v>
                  </c:pt>
                  <c:pt idx="9">
                    <c:v>1.0230672835481864</c:v>
                  </c:pt>
                  <c:pt idx="10">
                    <c:v>0.28085386917992405</c:v>
                  </c:pt>
                  <c:pt idx="11">
                    <c:v>0.55805465682135758</c:v>
                  </c:pt>
                  <c:pt idx="12">
                    <c:v>0.92150239645193643</c:v>
                  </c:pt>
                  <c:pt idx="13">
                    <c:v>0.952820374817136</c:v>
                  </c:pt>
                  <c:pt idx="14">
                    <c:v>0.28284271247461634</c:v>
                  </c:pt>
                  <c:pt idx="15">
                    <c:v>0.87400896257799721</c:v>
                  </c:pt>
                  <c:pt idx="16">
                    <c:v>0.92554038269542549</c:v>
                  </c:pt>
                </c:numCache>
              </c:numRef>
            </c:plus>
            <c:minus>
              <c:numRef>
                <c:f>'EC-1'!$H$24:$H$40</c:f>
                <c:numCache>
                  <c:formatCode>General</c:formatCode>
                  <c:ptCount val="17"/>
                  <c:pt idx="0">
                    <c:v>0.48511167099270597</c:v>
                  </c:pt>
                  <c:pt idx="1">
                    <c:v>0.15716233645501976</c:v>
                  </c:pt>
                  <c:pt idx="2">
                    <c:v>0.4795831523312738</c:v>
                  </c:pt>
                  <c:pt idx="3">
                    <c:v>0.37749172176354051</c:v>
                  </c:pt>
                  <c:pt idx="4">
                    <c:v>0.53774219349672359</c:v>
                  </c:pt>
                  <c:pt idx="6">
                    <c:v>0.73257536586119776</c:v>
                  </c:pt>
                  <c:pt idx="7">
                    <c:v>0.5391582946284561</c:v>
                  </c:pt>
                  <c:pt idx="8">
                    <c:v>1.7320508075688772</c:v>
                  </c:pt>
                  <c:pt idx="9">
                    <c:v>1.0230672835481864</c:v>
                  </c:pt>
                  <c:pt idx="10">
                    <c:v>0.28085386917992405</c:v>
                  </c:pt>
                  <c:pt idx="11">
                    <c:v>0.55805465682135758</c:v>
                  </c:pt>
                  <c:pt idx="12">
                    <c:v>0.92150239645193643</c:v>
                  </c:pt>
                  <c:pt idx="13">
                    <c:v>0.952820374817136</c:v>
                  </c:pt>
                  <c:pt idx="14">
                    <c:v>0.28284271247461634</c:v>
                  </c:pt>
                  <c:pt idx="15">
                    <c:v>0.87400896257799721</c:v>
                  </c:pt>
                  <c:pt idx="16">
                    <c:v>0.92554038269542549</c:v>
                  </c:pt>
                </c:numCache>
              </c:numRef>
            </c:minus>
            <c:spPr>
              <a:noFill/>
              <a:ln w="9525" cap="flat" cmpd="sng" algn="ctr">
                <a:solidFill>
                  <a:schemeClr val="tx1">
                    <a:lumMod val="65000"/>
                    <a:lumOff val="35000"/>
                  </a:schemeClr>
                </a:solidFill>
                <a:round/>
              </a:ln>
              <a:effectLst/>
            </c:spPr>
          </c:errBars>
          <c:xVal>
            <c:strRef>
              <c:f>'EC-1'!$A$24:$A$40</c:f>
              <c:strCache>
                <c:ptCount val="17"/>
                <c:pt idx="0">
                  <c:v>Lab 1</c:v>
                </c:pt>
                <c:pt idx="1">
                  <c:v>Lab 2</c:v>
                </c:pt>
                <c:pt idx="2">
                  <c:v>Lab 3</c:v>
                </c:pt>
                <c:pt idx="3">
                  <c:v>Lab 4</c:v>
                </c:pt>
                <c:pt idx="4">
                  <c:v>Lab 5</c:v>
                </c:pt>
                <c:pt idx="5">
                  <c:v>Lab 6</c:v>
                </c:pt>
                <c:pt idx="6">
                  <c:v>Lab 7</c:v>
                </c:pt>
                <c:pt idx="7">
                  <c:v>Lab 8</c:v>
                </c:pt>
                <c:pt idx="8">
                  <c:v>Lab 9</c:v>
                </c:pt>
                <c:pt idx="9">
                  <c:v>Lab 10</c:v>
                </c:pt>
                <c:pt idx="10">
                  <c:v>Lab 11</c:v>
                </c:pt>
                <c:pt idx="11">
                  <c:v>Lab 12</c:v>
                </c:pt>
                <c:pt idx="12">
                  <c:v>Lab 13</c:v>
                </c:pt>
                <c:pt idx="13">
                  <c:v>Lab 14</c:v>
                </c:pt>
                <c:pt idx="14">
                  <c:v>Lab 15</c:v>
                </c:pt>
                <c:pt idx="15">
                  <c:v>Lab 16</c:v>
                </c:pt>
                <c:pt idx="16">
                  <c:v>Lab 17</c:v>
                </c:pt>
              </c:strCache>
            </c:strRef>
          </c:xVal>
          <c:yVal>
            <c:numRef>
              <c:f>'EC-1'!$B$24:$B$40</c:f>
              <c:numCache>
                <c:formatCode>0.000_);[Red]\(0.000\)</c:formatCode>
                <c:ptCount val="17"/>
                <c:pt idx="0">
                  <c:v>102.5</c:v>
                </c:pt>
                <c:pt idx="1">
                  <c:v>98.554999999999993</c:v>
                </c:pt>
                <c:pt idx="2">
                  <c:v>99.15</c:v>
                </c:pt>
                <c:pt idx="3">
                  <c:v>98.875</c:v>
                </c:pt>
                <c:pt idx="4">
                  <c:v>101.22500000000001</c:v>
                </c:pt>
                <c:pt idx="6">
                  <c:v>100.75</c:v>
                </c:pt>
                <c:pt idx="7">
                  <c:v>100.1375</c:v>
                </c:pt>
                <c:pt idx="8">
                  <c:v>99.5</c:v>
                </c:pt>
                <c:pt idx="9">
                  <c:v>97.7</c:v>
                </c:pt>
                <c:pt idx="10">
                  <c:v>99.143625</c:v>
                </c:pt>
                <c:pt idx="11">
                  <c:v>99.372500000000002</c:v>
                </c:pt>
                <c:pt idx="12">
                  <c:v>98.674999999999997</c:v>
                </c:pt>
                <c:pt idx="13">
                  <c:v>98.81</c:v>
                </c:pt>
                <c:pt idx="14">
                  <c:v>100.2</c:v>
                </c:pt>
                <c:pt idx="15">
                  <c:v>99.782499999999999</c:v>
                </c:pt>
                <c:pt idx="16">
                  <c:v>102.09750000000001</c:v>
                </c:pt>
              </c:numCache>
            </c:numRef>
          </c:yVal>
          <c:smooth val="0"/>
          <c:extLst>
            <c:ext xmlns:c16="http://schemas.microsoft.com/office/drawing/2014/chart" uri="{C3380CC4-5D6E-409C-BE32-E72D297353CC}">
              <c16:uniqueId val="{00000000-0BC0-42C1-9BA2-A08D8B9285A1}"/>
            </c:ext>
          </c:extLst>
        </c:ser>
        <c:ser>
          <c:idx val="1"/>
          <c:order val="1"/>
          <c:tx>
            <c:v>mean r</c:v>
          </c:tx>
          <c:spPr>
            <a:ln w="25400" cap="rnd">
              <a:noFill/>
              <a:round/>
            </a:ln>
            <a:effectLst/>
          </c:spPr>
          <c:marker>
            <c:symbol val="none"/>
          </c:marker>
          <c:errBars>
            <c:errDir val="x"/>
            <c:errBarType val="both"/>
            <c:errValType val="fixedVal"/>
            <c:noEndCap val="1"/>
            <c:val val="20"/>
            <c:spPr>
              <a:noFill/>
              <a:ln w="9525" cap="flat" cmpd="sng" algn="ctr">
                <a:solidFill>
                  <a:srgbClr val="0070C0"/>
                </a:solidFill>
                <a:prstDash val="lgDash"/>
                <a:round/>
              </a:ln>
              <a:effectLst/>
            </c:spPr>
          </c:errBars>
          <c:yVal>
            <c:numRef>
              <c:f>'EC-1'!$N$51:$N$52</c:f>
              <c:numCache>
                <c:formatCode>0.00_);[Red]\(0.00\)</c:formatCode>
                <c:ptCount val="2"/>
                <c:pt idx="0">
                  <c:v>97.605813702804795</c:v>
                </c:pt>
                <c:pt idx="1">
                  <c:v>101.95338942219524</c:v>
                </c:pt>
              </c:numCache>
            </c:numRef>
          </c:yVal>
          <c:smooth val="0"/>
          <c:extLst>
            <c:ext xmlns:c16="http://schemas.microsoft.com/office/drawing/2014/chart" uri="{C3380CC4-5D6E-409C-BE32-E72D297353CC}">
              <c16:uniqueId val="{00000001-0BC0-42C1-9BA2-A08D8B9285A1}"/>
            </c:ext>
          </c:extLst>
        </c:ser>
        <c:ser>
          <c:idx val="2"/>
          <c:order val="2"/>
          <c:spPr>
            <a:ln w="25400" cap="rnd">
              <a:noFill/>
              <a:round/>
            </a:ln>
            <a:effectLst/>
          </c:spPr>
          <c:marker>
            <c:symbol val="none"/>
          </c:marker>
          <c:errBars>
            <c:errDir val="x"/>
            <c:errBarType val="both"/>
            <c:errValType val="fixedVal"/>
            <c:noEndCap val="1"/>
            <c:val val="20"/>
            <c:spPr>
              <a:noFill/>
              <a:ln w="9525" cap="flat" cmpd="sng" algn="ctr">
                <a:solidFill>
                  <a:schemeClr val="accent6"/>
                </a:solidFill>
                <a:round/>
              </a:ln>
              <a:effectLst/>
            </c:spPr>
          </c:errBars>
          <c:yVal>
            <c:numRef>
              <c:f>'EC-1'!$N$53:$N$54</c:f>
              <c:numCache>
                <c:formatCode>0.00_);[Red]\(0.00\)</c:formatCode>
                <c:ptCount val="2"/>
                <c:pt idx="0">
                  <c:v>95.643094741752094</c:v>
                </c:pt>
                <c:pt idx="1">
                  <c:v>103.91610838324794</c:v>
                </c:pt>
              </c:numCache>
            </c:numRef>
          </c:yVal>
          <c:smooth val="0"/>
          <c:extLst>
            <c:ext xmlns:c16="http://schemas.microsoft.com/office/drawing/2014/chart" uri="{C3380CC4-5D6E-409C-BE32-E72D297353CC}">
              <c16:uniqueId val="{00000002-0BC0-42C1-9BA2-A08D8B9285A1}"/>
            </c:ext>
          </c:extLst>
        </c:ser>
        <c:ser>
          <c:idx val="3"/>
          <c:order val="3"/>
          <c:tx>
            <c:v>4</c:v>
          </c:tx>
          <c:spPr>
            <a:ln w="12700">
              <a:solidFill>
                <a:srgbClr val="FF0000"/>
              </a:solidFill>
              <a:prstDash val="dash"/>
            </a:ln>
          </c:spPr>
          <c:marker>
            <c:symbol val="none"/>
          </c:marker>
          <c:xVal>
            <c:numRef>
              <c:f>'EC-1'!$G$44:$H$44</c:f>
              <c:numCache>
                <c:formatCode>General</c:formatCode>
                <c:ptCount val="2"/>
                <c:pt idx="0">
                  <c:v>0</c:v>
                </c:pt>
                <c:pt idx="1">
                  <c:v>20</c:v>
                </c:pt>
              </c:numCache>
            </c:numRef>
          </c:xVal>
          <c:yVal>
            <c:numRef>
              <c:f>'EC-1'!$G$45:$H$45</c:f>
              <c:numCache>
                <c:formatCode>General</c:formatCode>
                <c:ptCount val="2"/>
                <c:pt idx="0">
                  <c:v>99.78</c:v>
                </c:pt>
                <c:pt idx="1">
                  <c:v>99.78</c:v>
                </c:pt>
              </c:numCache>
            </c:numRef>
          </c:yVal>
          <c:smooth val="0"/>
          <c:extLst>
            <c:ext xmlns:c16="http://schemas.microsoft.com/office/drawing/2014/chart" uri="{C3380CC4-5D6E-409C-BE32-E72D297353CC}">
              <c16:uniqueId val="{00000003-0BC0-42C1-9BA2-A08D8B9285A1}"/>
            </c:ext>
          </c:extLst>
        </c:ser>
        <c:dLbls>
          <c:showLegendKey val="0"/>
          <c:showVal val="0"/>
          <c:showCatName val="0"/>
          <c:showSerName val="0"/>
          <c:showPercent val="0"/>
          <c:showBubbleSize val="0"/>
        </c:dLbls>
        <c:axId val="322380576"/>
        <c:axId val="322381136"/>
      </c:scatterChart>
      <c:valAx>
        <c:axId val="322380576"/>
        <c:scaling>
          <c:orientation val="minMax"/>
          <c:max val="18"/>
          <c:min val="0"/>
        </c:scaling>
        <c:delete val="0"/>
        <c:axPos val="b"/>
        <c:majorGridlines>
          <c:spPr>
            <a:ln w="9525" cap="flat" cmpd="sng" algn="ctr">
              <a:solidFill>
                <a:schemeClr val="tx1">
                  <a:lumMod val="15000"/>
                  <a:lumOff val="85000"/>
                </a:schemeClr>
              </a:solidFill>
              <a:round/>
            </a:ln>
            <a:effectLst/>
          </c:spPr>
        </c:majorGridlines>
        <c:title>
          <c:tx>
            <c:rich>
              <a:bodyPr rot="0" vert="horz"/>
              <a:lstStyle/>
              <a:p>
                <a:pPr>
                  <a:defRPr/>
                </a:pPr>
                <a:r>
                  <a:rPr lang="en-US"/>
                  <a:t>Lab</a:t>
                </a:r>
              </a:p>
            </c:rich>
          </c:tx>
          <c:overlay val="0"/>
          <c:spPr>
            <a:noFill/>
            <a:ln>
              <a:noFill/>
            </a:ln>
            <a:effectLst/>
          </c:spPr>
        </c:title>
        <c:majorTickMark val="none"/>
        <c:minorTickMark val="none"/>
        <c:tickLblPos val="nextTo"/>
        <c:spPr>
          <a:noFill/>
          <a:ln w="9525" cap="flat" cmpd="sng" algn="ctr">
            <a:solidFill>
              <a:schemeClr val="tx1">
                <a:lumMod val="25000"/>
                <a:lumOff val="75000"/>
              </a:schemeClr>
            </a:solidFill>
            <a:round/>
          </a:ln>
          <a:effectLst/>
        </c:spPr>
        <c:txPr>
          <a:bodyPr rot="-60000000" vert="horz"/>
          <a:lstStyle/>
          <a:p>
            <a:pPr>
              <a:defRPr/>
            </a:pPr>
            <a:endParaRPr lang="zh-CN"/>
          </a:p>
        </c:txPr>
        <c:crossAx val="322381136"/>
        <c:crosses val="autoZero"/>
        <c:crossBetween val="midCat"/>
      </c:valAx>
      <c:valAx>
        <c:axId val="322381136"/>
        <c:scaling>
          <c:orientation val="minMax"/>
          <c:max val="106"/>
          <c:min val="92"/>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a:pPr>
                <a:r>
                  <a:rPr lang="en-US"/>
                  <a:t>Assay (g/kg)</a:t>
                </a:r>
              </a:p>
            </c:rich>
          </c:tx>
          <c:overlay val="0"/>
          <c:spPr>
            <a:noFill/>
            <a:ln>
              <a:noFill/>
            </a:ln>
            <a:effectLst/>
          </c:spPr>
        </c:title>
        <c:numFmt formatCode="0.000_);[Red]\(0.000\)" sourceLinked="1"/>
        <c:majorTickMark val="none"/>
        <c:minorTickMark val="none"/>
        <c:tickLblPos val="nextTo"/>
        <c:spPr>
          <a:noFill/>
          <a:ln w="9525" cap="flat" cmpd="sng" algn="ctr">
            <a:solidFill>
              <a:schemeClr val="tx1">
                <a:lumMod val="25000"/>
                <a:lumOff val="75000"/>
              </a:schemeClr>
            </a:solidFill>
            <a:round/>
          </a:ln>
          <a:effectLst/>
        </c:spPr>
        <c:txPr>
          <a:bodyPr rot="-60000000" vert="horz"/>
          <a:lstStyle/>
          <a:p>
            <a:pPr>
              <a:defRPr/>
            </a:pPr>
            <a:endParaRPr lang="zh-CN"/>
          </a:p>
        </c:txPr>
        <c:crossAx val="322380576"/>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400"/>
      </a:pPr>
      <a:endParaRPr lang="zh-CN"/>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vert="horz"/>
          <a:lstStyle/>
          <a:p>
            <a:pPr>
              <a:defRPr/>
            </a:pPr>
            <a:r>
              <a:rPr lang="en-US"/>
              <a:t>Quizalofop-p-ethy Sample D</a:t>
            </a:r>
          </a:p>
        </c:rich>
      </c:tx>
      <c:overlay val="0"/>
      <c:spPr>
        <a:noFill/>
        <a:ln>
          <a:noFill/>
        </a:ln>
        <a:effectLst/>
      </c:spPr>
    </c:title>
    <c:autoTitleDeleted val="0"/>
    <c:plotArea>
      <c:layout>
        <c:manualLayout>
          <c:layoutTarget val="inner"/>
          <c:xMode val="edge"/>
          <c:yMode val="edge"/>
          <c:x val="0.17093363329583799"/>
          <c:y val="0.1432046332046332"/>
          <c:w val="0.78997099046829822"/>
          <c:h val="0.7015896999361565"/>
        </c:manualLayout>
      </c:layout>
      <c:scatterChart>
        <c:scatterStyle val="lineMarker"/>
        <c:varyColors val="0"/>
        <c:ser>
          <c:idx val="0"/>
          <c:order val="0"/>
          <c:spPr>
            <a:ln w="28575" cap="rnd">
              <a:noFill/>
              <a:round/>
            </a:ln>
            <a:effectLst/>
          </c:spPr>
          <c:marker>
            <c:symbol val="dot"/>
            <c:size val="5"/>
            <c:spPr>
              <a:solidFill>
                <a:schemeClr val="accent1"/>
              </a:solidFill>
              <a:ln w="9525" cap="sq">
                <a:solidFill>
                  <a:schemeClr val="accent1"/>
                </a:solidFill>
                <a:round/>
              </a:ln>
              <a:effectLst/>
            </c:spPr>
          </c:marker>
          <c:errBars>
            <c:errDir val="x"/>
            <c:errBarType val="both"/>
            <c:errValType val="stdErr"/>
            <c:noEndCap val="0"/>
            <c:spPr>
              <a:noFill/>
              <a:ln w="9525" cap="flat" cmpd="sng" algn="ctr">
                <a:noFill/>
                <a:round/>
              </a:ln>
              <a:effectLst/>
            </c:spPr>
          </c:errBars>
          <c:errBars>
            <c:errDir val="y"/>
            <c:errBarType val="both"/>
            <c:errValType val="cust"/>
            <c:noEndCap val="0"/>
            <c:plus>
              <c:numRef>
                <c:f>'EC-2'!$H$24:$H$40</c:f>
                <c:numCache>
                  <c:formatCode>General</c:formatCode>
                  <c:ptCount val="17"/>
                  <c:pt idx="0">
                    <c:v>0.51270524345540136</c:v>
                  </c:pt>
                  <c:pt idx="1">
                    <c:v>0.54635153518590718</c:v>
                  </c:pt>
                  <c:pt idx="2">
                    <c:v>0.40824829046386651</c:v>
                  </c:pt>
                  <c:pt idx="3">
                    <c:v>0.22173557826083579</c:v>
                  </c:pt>
                  <c:pt idx="4">
                    <c:v>1.3351029922818707</c:v>
                  </c:pt>
                  <c:pt idx="6">
                    <c:v>2.0041623354076505</c:v>
                  </c:pt>
                  <c:pt idx="7">
                    <c:v>0.35454195802471894</c:v>
                  </c:pt>
                  <c:pt idx="8">
                    <c:v>1.7320508075688772</c:v>
                  </c:pt>
                  <c:pt idx="9">
                    <c:v>1.2449899597988725</c:v>
                  </c:pt>
                  <c:pt idx="10">
                    <c:v>0.29107970701052965</c:v>
                  </c:pt>
                  <c:pt idx="11">
                    <c:v>0.44169182318294103</c:v>
                  </c:pt>
                  <c:pt idx="12">
                    <c:v>0.51234753829797663</c:v>
                  </c:pt>
                  <c:pt idx="13">
                    <c:v>2.1930040279640801</c:v>
                  </c:pt>
                  <c:pt idx="14">
                    <c:v>0.18257418583505278</c:v>
                  </c:pt>
                  <c:pt idx="15">
                    <c:v>0.66025247696115019</c:v>
                  </c:pt>
                  <c:pt idx="16">
                    <c:v>1.1837510999642891</c:v>
                  </c:pt>
                </c:numCache>
              </c:numRef>
            </c:plus>
            <c:minus>
              <c:numRef>
                <c:f>'EC-2'!$H$24:$H$40</c:f>
                <c:numCache>
                  <c:formatCode>General</c:formatCode>
                  <c:ptCount val="17"/>
                  <c:pt idx="0">
                    <c:v>0.51270524345540136</c:v>
                  </c:pt>
                  <c:pt idx="1">
                    <c:v>0.54635153518590718</c:v>
                  </c:pt>
                  <c:pt idx="2">
                    <c:v>0.40824829046386651</c:v>
                  </c:pt>
                  <c:pt idx="3">
                    <c:v>0.22173557826083579</c:v>
                  </c:pt>
                  <c:pt idx="4">
                    <c:v>1.3351029922818707</c:v>
                  </c:pt>
                  <c:pt idx="6">
                    <c:v>2.0041623354076505</c:v>
                  </c:pt>
                  <c:pt idx="7">
                    <c:v>0.35454195802471894</c:v>
                  </c:pt>
                  <c:pt idx="8">
                    <c:v>1.7320508075688772</c:v>
                  </c:pt>
                  <c:pt idx="9">
                    <c:v>1.2449899597988725</c:v>
                  </c:pt>
                  <c:pt idx="10">
                    <c:v>0.29107970701052965</c:v>
                  </c:pt>
                  <c:pt idx="11">
                    <c:v>0.44169182318294103</c:v>
                  </c:pt>
                  <c:pt idx="12">
                    <c:v>0.51234753829797663</c:v>
                  </c:pt>
                  <c:pt idx="13">
                    <c:v>2.1930040279640801</c:v>
                  </c:pt>
                  <c:pt idx="14">
                    <c:v>0.18257418583505278</c:v>
                  </c:pt>
                  <c:pt idx="15">
                    <c:v>0.66025247696115019</c:v>
                  </c:pt>
                  <c:pt idx="16">
                    <c:v>1.1837510999642891</c:v>
                  </c:pt>
                </c:numCache>
              </c:numRef>
            </c:minus>
            <c:spPr>
              <a:noFill/>
              <a:ln w="9525" cap="flat" cmpd="sng" algn="ctr">
                <a:solidFill>
                  <a:schemeClr val="tx1">
                    <a:lumMod val="65000"/>
                    <a:lumOff val="35000"/>
                  </a:schemeClr>
                </a:solidFill>
                <a:round/>
              </a:ln>
              <a:effectLst/>
            </c:spPr>
          </c:errBars>
          <c:xVal>
            <c:strRef>
              <c:f>'EC-2'!$A$24:$A$40</c:f>
              <c:strCache>
                <c:ptCount val="17"/>
                <c:pt idx="0">
                  <c:v>Lab 1</c:v>
                </c:pt>
                <c:pt idx="1">
                  <c:v>Lab 2</c:v>
                </c:pt>
                <c:pt idx="2">
                  <c:v>Lab 3</c:v>
                </c:pt>
                <c:pt idx="3">
                  <c:v>Lab 4</c:v>
                </c:pt>
                <c:pt idx="4">
                  <c:v>Lab 5</c:v>
                </c:pt>
                <c:pt idx="5">
                  <c:v>Lab 6</c:v>
                </c:pt>
                <c:pt idx="6">
                  <c:v>Lab 7</c:v>
                </c:pt>
                <c:pt idx="7">
                  <c:v>Lab 8</c:v>
                </c:pt>
                <c:pt idx="8">
                  <c:v>Lab 9</c:v>
                </c:pt>
                <c:pt idx="9">
                  <c:v>Lab 10</c:v>
                </c:pt>
                <c:pt idx="10">
                  <c:v>Lab 11</c:v>
                </c:pt>
                <c:pt idx="11">
                  <c:v>Lab 12</c:v>
                </c:pt>
                <c:pt idx="12">
                  <c:v>Lab 13</c:v>
                </c:pt>
                <c:pt idx="13">
                  <c:v>Lab 14</c:v>
                </c:pt>
                <c:pt idx="14">
                  <c:v>Lab 15</c:v>
                </c:pt>
                <c:pt idx="15">
                  <c:v>Lab 16</c:v>
                </c:pt>
                <c:pt idx="16">
                  <c:v>Lab 17</c:v>
                </c:pt>
              </c:strCache>
            </c:strRef>
          </c:xVal>
          <c:yVal>
            <c:numRef>
              <c:f>'EC-2'!$B$24:$B$40</c:f>
              <c:numCache>
                <c:formatCode>0.000_);[Red]\(0.000\)</c:formatCode>
                <c:ptCount val="17"/>
                <c:pt idx="0">
                  <c:v>104.79</c:v>
                </c:pt>
                <c:pt idx="1">
                  <c:v>99.984999999999999</c:v>
                </c:pt>
                <c:pt idx="2">
                  <c:v>99.7</c:v>
                </c:pt>
                <c:pt idx="3">
                  <c:v>100.17500000000001</c:v>
                </c:pt>
                <c:pt idx="4">
                  <c:v>102.22499999999999</c:v>
                </c:pt>
                <c:pt idx="6">
                  <c:v>104.25</c:v>
                </c:pt>
                <c:pt idx="7">
                  <c:v>101.515</c:v>
                </c:pt>
                <c:pt idx="8">
                  <c:v>101.5</c:v>
                </c:pt>
                <c:pt idx="9">
                  <c:v>99.350000000000009</c:v>
                </c:pt>
                <c:pt idx="10">
                  <c:v>100.706875</c:v>
                </c:pt>
                <c:pt idx="11">
                  <c:v>101.0325</c:v>
                </c:pt>
                <c:pt idx="12">
                  <c:v>99.524999999999991</c:v>
                </c:pt>
                <c:pt idx="13">
                  <c:v>101.57000000000001</c:v>
                </c:pt>
                <c:pt idx="14">
                  <c:v>100.10000000000001</c:v>
                </c:pt>
                <c:pt idx="15">
                  <c:v>100.75</c:v>
                </c:pt>
                <c:pt idx="16">
                  <c:v>102.9</c:v>
                </c:pt>
              </c:numCache>
            </c:numRef>
          </c:yVal>
          <c:smooth val="0"/>
          <c:extLst>
            <c:ext xmlns:c16="http://schemas.microsoft.com/office/drawing/2014/chart" uri="{C3380CC4-5D6E-409C-BE32-E72D297353CC}">
              <c16:uniqueId val="{00000000-1619-4740-B13E-6EB57BF49400}"/>
            </c:ext>
          </c:extLst>
        </c:ser>
        <c:ser>
          <c:idx val="1"/>
          <c:order val="1"/>
          <c:tx>
            <c:v>mean r</c:v>
          </c:tx>
          <c:spPr>
            <a:ln w="25400" cap="rnd">
              <a:noFill/>
              <a:round/>
            </a:ln>
            <a:effectLst/>
          </c:spPr>
          <c:marker>
            <c:symbol val="none"/>
          </c:marker>
          <c:errBars>
            <c:errDir val="x"/>
            <c:errBarType val="both"/>
            <c:errValType val="fixedVal"/>
            <c:noEndCap val="1"/>
            <c:val val="20"/>
            <c:spPr>
              <a:noFill/>
              <a:ln w="9525" cap="flat" cmpd="sng" algn="ctr">
                <a:solidFill>
                  <a:srgbClr val="0070C0"/>
                </a:solidFill>
                <a:prstDash val="lgDash"/>
                <a:round/>
              </a:ln>
              <a:effectLst/>
            </c:spPr>
          </c:errBars>
          <c:yVal>
            <c:numRef>
              <c:f>'EC-2'!$N$51:$N$52</c:f>
              <c:numCache>
                <c:formatCode>0.00_);[Red]\(0.00\)</c:formatCode>
                <c:ptCount val="2"/>
                <c:pt idx="0">
                  <c:v>98.245935920942173</c:v>
                </c:pt>
                <c:pt idx="1">
                  <c:v>104.26336095405782</c:v>
                </c:pt>
              </c:numCache>
            </c:numRef>
          </c:yVal>
          <c:smooth val="0"/>
          <c:extLst>
            <c:ext xmlns:c16="http://schemas.microsoft.com/office/drawing/2014/chart" uri="{C3380CC4-5D6E-409C-BE32-E72D297353CC}">
              <c16:uniqueId val="{00000001-1619-4740-B13E-6EB57BF49400}"/>
            </c:ext>
          </c:extLst>
        </c:ser>
        <c:ser>
          <c:idx val="2"/>
          <c:order val="2"/>
          <c:spPr>
            <a:ln w="25400" cap="rnd">
              <a:noFill/>
              <a:round/>
            </a:ln>
            <a:effectLst/>
          </c:spPr>
          <c:marker>
            <c:symbol val="none"/>
          </c:marker>
          <c:errBars>
            <c:errDir val="x"/>
            <c:errBarType val="both"/>
            <c:errValType val="fixedVal"/>
            <c:noEndCap val="1"/>
            <c:val val="20"/>
            <c:spPr>
              <a:noFill/>
              <a:ln w="9525" cap="flat" cmpd="sng" algn="ctr">
                <a:solidFill>
                  <a:schemeClr val="accent6"/>
                </a:solidFill>
                <a:round/>
              </a:ln>
              <a:effectLst/>
            </c:spPr>
          </c:errBars>
          <c:yVal>
            <c:numRef>
              <c:f>'EC-2'!$N$53:$N$54</c:f>
              <c:numCache>
                <c:formatCode>0.00_);[Red]\(0.00\)</c:formatCode>
                <c:ptCount val="2"/>
                <c:pt idx="0">
                  <c:v>96.036926150967744</c:v>
                </c:pt>
                <c:pt idx="1">
                  <c:v>106.47237072403225</c:v>
                </c:pt>
              </c:numCache>
            </c:numRef>
          </c:yVal>
          <c:smooth val="0"/>
          <c:extLst>
            <c:ext xmlns:c16="http://schemas.microsoft.com/office/drawing/2014/chart" uri="{C3380CC4-5D6E-409C-BE32-E72D297353CC}">
              <c16:uniqueId val="{00000002-1619-4740-B13E-6EB57BF49400}"/>
            </c:ext>
          </c:extLst>
        </c:ser>
        <c:ser>
          <c:idx val="3"/>
          <c:order val="3"/>
          <c:tx>
            <c:v>4</c:v>
          </c:tx>
          <c:spPr>
            <a:ln w="12700">
              <a:solidFill>
                <a:srgbClr val="FF0000"/>
              </a:solidFill>
              <a:prstDash val="dash"/>
            </a:ln>
          </c:spPr>
          <c:marker>
            <c:symbol val="none"/>
          </c:marker>
          <c:xVal>
            <c:numRef>
              <c:f>'EC-2'!$H$44:$I$44</c:f>
              <c:numCache>
                <c:formatCode>General</c:formatCode>
                <c:ptCount val="2"/>
                <c:pt idx="0">
                  <c:v>0</c:v>
                </c:pt>
                <c:pt idx="1">
                  <c:v>20</c:v>
                </c:pt>
              </c:numCache>
            </c:numRef>
          </c:xVal>
          <c:yVal>
            <c:numRef>
              <c:f>'EC-2'!$H$45:$I$45</c:f>
              <c:numCache>
                <c:formatCode>General</c:formatCode>
                <c:ptCount val="2"/>
                <c:pt idx="0">
                  <c:v>101.25</c:v>
                </c:pt>
                <c:pt idx="1">
                  <c:v>101.25</c:v>
                </c:pt>
              </c:numCache>
            </c:numRef>
          </c:yVal>
          <c:smooth val="0"/>
          <c:extLst>
            <c:ext xmlns:c16="http://schemas.microsoft.com/office/drawing/2014/chart" uri="{C3380CC4-5D6E-409C-BE32-E72D297353CC}">
              <c16:uniqueId val="{00000003-1619-4740-B13E-6EB57BF49400}"/>
            </c:ext>
          </c:extLst>
        </c:ser>
        <c:dLbls>
          <c:showLegendKey val="0"/>
          <c:showVal val="0"/>
          <c:showCatName val="0"/>
          <c:showSerName val="0"/>
          <c:showPercent val="0"/>
          <c:showBubbleSize val="0"/>
        </c:dLbls>
        <c:axId val="322385056"/>
        <c:axId val="331648912"/>
      </c:scatterChart>
      <c:valAx>
        <c:axId val="322385056"/>
        <c:scaling>
          <c:orientation val="minMax"/>
          <c:max val="18"/>
          <c:min val="0"/>
        </c:scaling>
        <c:delete val="0"/>
        <c:axPos val="b"/>
        <c:majorGridlines>
          <c:spPr>
            <a:ln w="9525" cap="flat" cmpd="sng" algn="ctr">
              <a:solidFill>
                <a:schemeClr val="tx1">
                  <a:lumMod val="15000"/>
                  <a:lumOff val="85000"/>
                </a:schemeClr>
              </a:solidFill>
              <a:round/>
            </a:ln>
            <a:effectLst/>
          </c:spPr>
        </c:majorGridlines>
        <c:title>
          <c:tx>
            <c:rich>
              <a:bodyPr rot="0" vert="horz"/>
              <a:lstStyle/>
              <a:p>
                <a:pPr>
                  <a:defRPr/>
                </a:pPr>
                <a:r>
                  <a:rPr lang="en-US"/>
                  <a:t>Lab</a:t>
                </a:r>
              </a:p>
            </c:rich>
          </c:tx>
          <c:overlay val="0"/>
          <c:spPr>
            <a:noFill/>
            <a:ln>
              <a:noFill/>
            </a:ln>
            <a:effectLst/>
          </c:spPr>
        </c:title>
        <c:majorTickMark val="none"/>
        <c:minorTickMark val="none"/>
        <c:tickLblPos val="nextTo"/>
        <c:spPr>
          <a:noFill/>
          <a:ln w="9525" cap="flat" cmpd="sng" algn="ctr">
            <a:solidFill>
              <a:schemeClr val="tx1">
                <a:lumMod val="25000"/>
                <a:lumOff val="75000"/>
              </a:schemeClr>
            </a:solidFill>
            <a:round/>
          </a:ln>
          <a:effectLst/>
        </c:spPr>
        <c:txPr>
          <a:bodyPr rot="-60000000" vert="horz"/>
          <a:lstStyle/>
          <a:p>
            <a:pPr>
              <a:defRPr/>
            </a:pPr>
            <a:endParaRPr lang="zh-CN"/>
          </a:p>
        </c:txPr>
        <c:crossAx val="331648912"/>
        <c:crosses val="autoZero"/>
        <c:crossBetween val="midCat"/>
      </c:valAx>
      <c:valAx>
        <c:axId val="331648912"/>
        <c:scaling>
          <c:orientation val="minMax"/>
          <c:max val="110"/>
          <c:min val="92"/>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a:pPr>
                <a:r>
                  <a:rPr lang="en-US"/>
                  <a:t>Assay (g/kg)</a:t>
                </a:r>
              </a:p>
            </c:rich>
          </c:tx>
          <c:overlay val="0"/>
          <c:spPr>
            <a:noFill/>
            <a:ln>
              <a:noFill/>
            </a:ln>
            <a:effectLst/>
          </c:spPr>
        </c:title>
        <c:numFmt formatCode="0.000_);[Red]\(0.000\)" sourceLinked="1"/>
        <c:majorTickMark val="none"/>
        <c:minorTickMark val="none"/>
        <c:tickLblPos val="nextTo"/>
        <c:spPr>
          <a:noFill/>
          <a:ln w="9525" cap="flat" cmpd="sng" algn="ctr">
            <a:solidFill>
              <a:schemeClr val="tx1">
                <a:lumMod val="25000"/>
                <a:lumOff val="75000"/>
              </a:schemeClr>
            </a:solidFill>
            <a:round/>
          </a:ln>
          <a:effectLst/>
        </c:spPr>
        <c:txPr>
          <a:bodyPr rot="-60000000" vert="horz"/>
          <a:lstStyle/>
          <a:p>
            <a:pPr>
              <a:defRPr/>
            </a:pPr>
            <a:endParaRPr lang="zh-CN"/>
          </a:p>
        </c:txPr>
        <c:crossAx val="322385056"/>
        <c:crosses val="autoZero"/>
        <c:crossBetween val="midCat"/>
      </c:valAx>
      <c:spPr>
        <a:noFill/>
        <a:ln>
          <a:noFill/>
        </a:ln>
        <a:effectLst/>
      </c:spPr>
    </c:plotArea>
    <c:plotVisOnly val="1"/>
    <c:dispBlanksAs val="gap"/>
    <c:showDLblsOverMax val="0"/>
  </c:chart>
  <c:spPr>
    <a:solidFill>
      <a:schemeClr val="bg1"/>
    </a:solidFill>
    <a:ln w="9525" cap="flat" cmpd="sng" algn="ctr">
      <a:solidFill>
        <a:sysClr val="windowText" lastClr="000000"/>
      </a:solidFill>
      <a:round/>
    </a:ln>
    <a:effectLst/>
  </c:spPr>
  <c:txPr>
    <a:bodyPr/>
    <a:lstStyle/>
    <a:p>
      <a:pPr>
        <a:defRPr sz="1400"/>
      </a:pPr>
      <a:endParaRPr lang="zh-CN"/>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Quizalofop-p-ethy Sample E</a:t>
            </a:r>
          </a:p>
        </c:rich>
      </c:tx>
      <c:overlay val="0"/>
      <c:spPr>
        <a:noFill/>
        <a:ln>
          <a:noFill/>
        </a:ln>
        <a:effectLst/>
      </c:spPr>
    </c:title>
    <c:autoTitleDeleted val="0"/>
    <c:plotArea>
      <c:layout>
        <c:manualLayout>
          <c:layoutTarget val="inner"/>
          <c:xMode val="edge"/>
          <c:yMode val="edge"/>
          <c:x val="0.17093363329583799"/>
          <c:y val="0.1432046332046332"/>
          <c:w val="0.78997099046829822"/>
          <c:h val="0.7015896999361565"/>
        </c:manualLayout>
      </c:layout>
      <c:scatterChart>
        <c:scatterStyle val="lineMarker"/>
        <c:varyColors val="0"/>
        <c:ser>
          <c:idx val="0"/>
          <c:order val="0"/>
          <c:spPr>
            <a:ln w="28575" cap="rnd">
              <a:noFill/>
              <a:round/>
            </a:ln>
            <a:effectLst/>
          </c:spPr>
          <c:marker>
            <c:symbol val="dot"/>
            <c:size val="5"/>
            <c:spPr>
              <a:solidFill>
                <a:schemeClr val="accent1"/>
              </a:solidFill>
              <a:ln w="9525" cap="sq">
                <a:solidFill>
                  <a:schemeClr val="accent1"/>
                </a:solidFill>
                <a:round/>
              </a:ln>
              <a:effectLst/>
            </c:spPr>
          </c:marker>
          <c:errBars>
            <c:errDir val="x"/>
            <c:errBarType val="both"/>
            <c:errValType val="stdErr"/>
            <c:noEndCap val="0"/>
            <c:spPr>
              <a:noFill/>
              <a:ln w="9525" cap="flat" cmpd="sng" algn="ctr">
                <a:noFill/>
                <a:round/>
              </a:ln>
              <a:effectLst/>
            </c:spPr>
          </c:errBars>
          <c:errBars>
            <c:errDir val="y"/>
            <c:errBarType val="both"/>
            <c:errValType val="cust"/>
            <c:noEndCap val="0"/>
            <c:plus>
              <c:numRef>
                <c:f>'EC-3 (2)'!$H$24:$H$40</c:f>
                <c:numCache>
                  <c:formatCode>General</c:formatCode>
                  <c:ptCount val="17"/>
                  <c:pt idx="0">
                    <c:v>0.50625257200992879</c:v>
                  </c:pt>
                  <c:pt idx="1">
                    <c:v>0.10969655114602779</c:v>
                  </c:pt>
                  <c:pt idx="2">
                    <c:v>0.27537852736430279</c:v>
                  </c:pt>
                  <c:pt idx="3">
                    <c:v>0.72743842809316905</c:v>
                  </c:pt>
                  <c:pt idx="4">
                    <c:v>0.40414518843273906</c:v>
                  </c:pt>
                  <c:pt idx="6">
                    <c:v>1.8463928798245113</c:v>
                  </c:pt>
                  <c:pt idx="7">
                    <c:v>0.62163091943693161</c:v>
                  </c:pt>
                  <c:pt idx="8">
                    <c:v>0.5</c:v>
                  </c:pt>
                  <c:pt idx="9">
                    <c:v>1.0626225419530022</c:v>
                  </c:pt>
                  <c:pt idx="10">
                    <c:v>0.31263833604768576</c:v>
                  </c:pt>
                  <c:pt idx="11">
                    <c:v>1.1077717875687805</c:v>
                  </c:pt>
                  <c:pt idx="12">
                    <c:v>0.57154760664941306</c:v>
                  </c:pt>
                  <c:pt idx="13">
                    <c:v>0.46191629833408665</c:v>
                  </c:pt>
                  <c:pt idx="14">
                    <c:v>0.41129875597510185</c:v>
                  </c:pt>
                  <c:pt idx="15">
                    <c:v>1.3410692251582941</c:v>
                  </c:pt>
                  <c:pt idx="16">
                    <c:v>0.77702423814618582</c:v>
                  </c:pt>
                </c:numCache>
              </c:numRef>
            </c:plus>
            <c:minus>
              <c:numRef>
                <c:f>'EC-3 (2)'!$H$24:$H$40</c:f>
                <c:numCache>
                  <c:formatCode>General</c:formatCode>
                  <c:ptCount val="17"/>
                  <c:pt idx="0">
                    <c:v>0.50625257200992879</c:v>
                  </c:pt>
                  <c:pt idx="1">
                    <c:v>0.10969655114602779</c:v>
                  </c:pt>
                  <c:pt idx="2">
                    <c:v>0.27537852736430279</c:v>
                  </c:pt>
                  <c:pt idx="3">
                    <c:v>0.72743842809316905</c:v>
                  </c:pt>
                  <c:pt idx="4">
                    <c:v>0.40414518843273906</c:v>
                  </c:pt>
                  <c:pt idx="6">
                    <c:v>1.8463928798245113</c:v>
                  </c:pt>
                  <c:pt idx="7">
                    <c:v>0.62163091943693161</c:v>
                  </c:pt>
                  <c:pt idx="8">
                    <c:v>0.5</c:v>
                  </c:pt>
                  <c:pt idx="9">
                    <c:v>1.0626225419530022</c:v>
                  </c:pt>
                  <c:pt idx="10">
                    <c:v>0.31263833604768576</c:v>
                  </c:pt>
                  <c:pt idx="11">
                    <c:v>1.1077717875687805</c:v>
                  </c:pt>
                  <c:pt idx="12">
                    <c:v>0.57154760664941306</c:v>
                  </c:pt>
                  <c:pt idx="13">
                    <c:v>0.46191629833408665</c:v>
                  </c:pt>
                  <c:pt idx="14">
                    <c:v>0.41129875597510185</c:v>
                  </c:pt>
                  <c:pt idx="15">
                    <c:v>1.3410692251582941</c:v>
                  </c:pt>
                  <c:pt idx="16">
                    <c:v>0.77702423814618582</c:v>
                  </c:pt>
                </c:numCache>
              </c:numRef>
            </c:minus>
            <c:spPr>
              <a:noFill/>
              <a:ln w="9525" cap="flat" cmpd="sng" algn="ctr">
                <a:solidFill>
                  <a:schemeClr val="tx1">
                    <a:lumMod val="65000"/>
                    <a:lumOff val="35000"/>
                  </a:schemeClr>
                </a:solidFill>
                <a:round/>
              </a:ln>
              <a:effectLst/>
            </c:spPr>
          </c:errBars>
          <c:xVal>
            <c:strRef>
              <c:f>'EC-3 (2)'!$A$24:$A$40</c:f>
              <c:strCache>
                <c:ptCount val="17"/>
                <c:pt idx="0">
                  <c:v>Lab 1</c:v>
                </c:pt>
                <c:pt idx="1">
                  <c:v>Lab 2</c:v>
                </c:pt>
                <c:pt idx="2">
                  <c:v>Lab 3</c:v>
                </c:pt>
                <c:pt idx="3">
                  <c:v>Lab 4</c:v>
                </c:pt>
                <c:pt idx="4">
                  <c:v>Lab 5</c:v>
                </c:pt>
                <c:pt idx="5">
                  <c:v>Lab 6</c:v>
                </c:pt>
                <c:pt idx="6">
                  <c:v>Lab 7</c:v>
                </c:pt>
                <c:pt idx="7">
                  <c:v>Lab 8</c:v>
                </c:pt>
                <c:pt idx="8">
                  <c:v>Lab 9</c:v>
                </c:pt>
                <c:pt idx="9">
                  <c:v>Lab 10</c:v>
                </c:pt>
                <c:pt idx="10">
                  <c:v>Lab 11</c:v>
                </c:pt>
                <c:pt idx="11">
                  <c:v>Lab 12</c:v>
                </c:pt>
                <c:pt idx="12">
                  <c:v>Lab 13</c:v>
                </c:pt>
                <c:pt idx="13">
                  <c:v>Lab 14</c:v>
                </c:pt>
                <c:pt idx="14">
                  <c:v>Lab 15</c:v>
                </c:pt>
                <c:pt idx="15">
                  <c:v>Lab 16</c:v>
                </c:pt>
                <c:pt idx="16">
                  <c:v>Lab 17</c:v>
                </c:pt>
              </c:strCache>
            </c:strRef>
          </c:xVal>
          <c:yVal>
            <c:numRef>
              <c:f>'EC-3 (2)'!$B$24:$B$40</c:f>
              <c:numCache>
                <c:formatCode>0.000_);[Red]\(0.000\)</c:formatCode>
                <c:ptCount val="17"/>
                <c:pt idx="0">
                  <c:v>104.5275</c:v>
                </c:pt>
                <c:pt idx="1">
                  <c:v>98.534999999999997</c:v>
                </c:pt>
                <c:pt idx="2">
                  <c:v>98.475000000000009</c:v>
                </c:pt>
                <c:pt idx="3">
                  <c:v>99.574999999999989</c:v>
                </c:pt>
                <c:pt idx="4">
                  <c:v>101.94999999999999</c:v>
                </c:pt>
                <c:pt idx="6">
                  <c:v>102.97499999999999</c:v>
                </c:pt>
                <c:pt idx="7">
                  <c:v>102.3275</c:v>
                </c:pt>
                <c:pt idx="8">
                  <c:v>100.25</c:v>
                </c:pt>
                <c:pt idx="9">
                  <c:v>97.625</c:v>
                </c:pt>
                <c:pt idx="10">
                  <c:v>99.851625000000013</c:v>
                </c:pt>
                <c:pt idx="11">
                  <c:v>100.2075</c:v>
                </c:pt>
                <c:pt idx="12">
                  <c:v>100.10000000000001</c:v>
                </c:pt>
                <c:pt idx="13">
                  <c:v>100.41500000000001</c:v>
                </c:pt>
                <c:pt idx="14">
                  <c:v>101.72499999999999</c:v>
                </c:pt>
                <c:pt idx="15">
                  <c:v>101.12</c:v>
                </c:pt>
                <c:pt idx="16">
                  <c:v>102.77500000000001</c:v>
                </c:pt>
              </c:numCache>
            </c:numRef>
          </c:yVal>
          <c:smooth val="0"/>
          <c:extLst>
            <c:ext xmlns:c16="http://schemas.microsoft.com/office/drawing/2014/chart" uri="{C3380CC4-5D6E-409C-BE32-E72D297353CC}">
              <c16:uniqueId val="{00000000-A825-4F69-8AE3-D6BDC52B5DB3}"/>
            </c:ext>
          </c:extLst>
        </c:ser>
        <c:ser>
          <c:idx val="1"/>
          <c:order val="1"/>
          <c:tx>
            <c:v>mean r</c:v>
          </c:tx>
          <c:spPr>
            <a:ln w="25400" cap="rnd">
              <a:noFill/>
              <a:round/>
            </a:ln>
            <a:effectLst/>
          </c:spPr>
          <c:marker>
            <c:symbol val="none"/>
          </c:marker>
          <c:errBars>
            <c:errDir val="x"/>
            <c:errBarType val="both"/>
            <c:errValType val="fixedVal"/>
            <c:noEndCap val="1"/>
            <c:val val="20"/>
            <c:spPr>
              <a:noFill/>
              <a:ln w="9525" cap="flat" cmpd="sng" algn="ctr">
                <a:solidFill>
                  <a:srgbClr val="0070C0"/>
                </a:solidFill>
                <a:prstDash val="lgDash"/>
                <a:round/>
              </a:ln>
              <a:effectLst/>
            </c:spPr>
          </c:errBars>
          <c:yVal>
            <c:numRef>
              <c:f>'EC-3 (2)'!$N$51:$N$52</c:f>
              <c:numCache>
                <c:formatCode>0.00_);[Red]\(0.00\)</c:formatCode>
                <c:ptCount val="2"/>
                <c:pt idx="0">
                  <c:v>98.492970379435079</c:v>
                </c:pt>
                <c:pt idx="1">
                  <c:v>103.06129524556489</c:v>
                </c:pt>
              </c:numCache>
            </c:numRef>
          </c:yVal>
          <c:smooth val="0"/>
          <c:extLst>
            <c:ext xmlns:c16="http://schemas.microsoft.com/office/drawing/2014/chart" uri="{C3380CC4-5D6E-409C-BE32-E72D297353CC}">
              <c16:uniqueId val="{00000001-A825-4F69-8AE3-D6BDC52B5DB3}"/>
            </c:ext>
          </c:extLst>
        </c:ser>
        <c:ser>
          <c:idx val="2"/>
          <c:order val="2"/>
          <c:spPr>
            <a:ln w="25400" cap="rnd">
              <a:noFill/>
              <a:round/>
            </a:ln>
            <a:effectLst/>
          </c:spPr>
          <c:marker>
            <c:symbol val="none"/>
          </c:marker>
          <c:errBars>
            <c:errDir val="x"/>
            <c:errBarType val="both"/>
            <c:errValType val="fixedVal"/>
            <c:noEndCap val="1"/>
            <c:val val="20"/>
            <c:spPr>
              <a:noFill/>
              <a:ln w="9525" cap="flat" cmpd="sng" algn="ctr">
                <a:solidFill>
                  <a:schemeClr val="accent6"/>
                </a:solidFill>
                <a:round/>
              </a:ln>
              <a:effectLst/>
            </c:spPr>
          </c:errBars>
          <c:yVal>
            <c:numRef>
              <c:f>'EC-3 (2)'!$N$53:$N$54</c:f>
              <c:numCache>
                <c:formatCode>0.00_);[Red]\(0.00\)</c:formatCode>
                <c:ptCount val="2"/>
                <c:pt idx="0">
                  <c:v>95.227483022816287</c:v>
                </c:pt>
                <c:pt idx="1">
                  <c:v>106.32678260218368</c:v>
                </c:pt>
              </c:numCache>
            </c:numRef>
          </c:yVal>
          <c:smooth val="0"/>
          <c:extLst>
            <c:ext xmlns:c16="http://schemas.microsoft.com/office/drawing/2014/chart" uri="{C3380CC4-5D6E-409C-BE32-E72D297353CC}">
              <c16:uniqueId val="{00000002-A825-4F69-8AE3-D6BDC52B5DB3}"/>
            </c:ext>
          </c:extLst>
        </c:ser>
        <c:ser>
          <c:idx val="3"/>
          <c:order val="3"/>
          <c:tx>
            <c:v>4</c:v>
          </c:tx>
          <c:spPr>
            <a:ln w="12700">
              <a:solidFill>
                <a:srgbClr val="FF0000"/>
              </a:solidFill>
              <a:prstDash val="dash"/>
            </a:ln>
          </c:spPr>
          <c:marker>
            <c:symbol val="none"/>
          </c:marker>
          <c:xVal>
            <c:numRef>
              <c:f>'EC-3 (2)'!$H$44:$I$44</c:f>
              <c:numCache>
                <c:formatCode>General</c:formatCode>
                <c:ptCount val="2"/>
                <c:pt idx="0">
                  <c:v>0</c:v>
                </c:pt>
                <c:pt idx="1">
                  <c:v>20</c:v>
                </c:pt>
              </c:numCache>
            </c:numRef>
          </c:xVal>
          <c:yVal>
            <c:numRef>
              <c:f>'EC-3 (2)'!$H$45:$I$45</c:f>
              <c:numCache>
                <c:formatCode>General</c:formatCode>
                <c:ptCount val="2"/>
                <c:pt idx="0">
                  <c:v>101.25</c:v>
                </c:pt>
                <c:pt idx="1">
                  <c:v>101.25</c:v>
                </c:pt>
              </c:numCache>
            </c:numRef>
          </c:yVal>
          <c:smooth val="0"/>
          <c:extLst>
            <c:ext xmlns:c16="http://schemas.microsoft.com/office/drawing/2014/chart" uri="{C3380CC4-5D6E-409C-BE32-E72D297353CC}">
              <c16:uniqueId val="{00000003-A825-4F69-8AE3-D6BDC52B5DB3}"/>
            </c:ext>
          </c:extLst>
        </c:ser>
        <c:dLbls>
          <c:showLegendKey val="0"/>
          <c:showVal val="0"/>
          <c:showCatName val="0"/>
          <c:showSerName val="0"/>
          <c:showPercent val="0"/>
          <c:showBubbleSize val="0"/>
        </c:dLbls>
        <c:axId val="331652832"/>
        <c:axId val="331653392"/>
      </c:scatterChart>
      <c:valAx>
        <c:axId val="331652832"/>
        <c:scaling>
          <c:orientation val="minMax"/>
          <c:max val="18"/>
          <c:min val="0"/>
        </c:scaling>
        <c:delete val="0"/>
        <c:axPos val="b"/>
        <c:majorGridlines>
          <c:spPr>
            <a:ln w="9525" cap="flat" cmpd="sng" algn="ctr">
              <a:solidFill>
                <a:schemeClr val="tx1">
                  <a:lumMod val="15000"/>
                  <a:lumOff val="85000"/>
                </a:schemeClr>
              </a:solidFill>
              <a:round/>
            </a:ln>
            <a:effectLst/>
          </c:spPr>
        </c:majorGridlines>
        <c:title>
          <c:tx>
            <c:rich>
              <a:bodyPr rot="0" vert="horz"/>
              <a:lstStyle/>
              <a:p>
                <a:pPr>
                  <a:defRPr/>
                </a:pPr>
                <a:r>
                  <a:rPr lang="en-US"/>
                  <a:t>Lab</a:t>
                </a:r>
              </a:p>
            </c:rich>
          </c:tx>
          <c:overlay val="0"/>
          <c:spPr>
            <a:noFill/>
            <a:ln>
              <a:noFill/>
            </a:ln>
            <a:effectLst/>
          </c:spPr>
        </c:title>
        <c:majorTickMark val="none"/>
        <c:minorTickMark val="none"/>
        <c:tickLblPos val="nextTo"/>
        <c:spPr>
          <a:noFill/>
          <a:ln w="9525" cap="flat" cmpd="sng" algn="ctr">
            <a:solidFill>
              <a:schemeClr val="tx1">
                <a:lumMod val="25000"/>
                <a:lumOff val="75000"/>
              </a:schemeClr>
            </a:solidFill>
            <a:round/>
          </a:ln>
          <a:effectLst/>
        </c:spPr>
        <c:txPr>
          <a:bodyPr rot="-60000000" vert="horz"/>
          <a:lstStyle/>
          <a:p>
            <a:pPr>
              <a:defRPr/>
            </a:pPr>
            <a:endParaRPr lang="zh-CN"/>
          </a:p>
        </c:txPr>
        <c:crossAx val="331653392"/>
        <c:crosses val="autoZero"/>
        <c:crossBetween val="midCat"/>
      </c:valAx>
      <c:valAx>
        <c:axId val="331653392"/>
        <c:scaling>
          <c:orientation val="minMax"/>
          <c:max val="110"/>
          <c:min val="92"/>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a:pPr>
                <a:r>
                  <a:rPr lang="en-US"/>
                  <a:t>Assay (g/kg)</a:t>
                </a:r>
              </a:p>
            </c:rich>
          </c:tx>
          <c:overlay val="0"/>
          <c:spPr>
            <a:noFill/>
            <a:ln>
              <a:noFill/>
            </a:ln>
            <a:effectLst/>
          </c:spPr>
        </c:title>
        <c:numFmt formatCode="0.000_);[Red]\(0.000\)" sourceLinked="1"/>
        <c:majorTickMark val="none"/>
        <c:minorTickMark val="none"/>
        <c:tickLblPos val="nextTo"/>
        <c:spPr>
          <a:noFill/>
          <a:ln w="9525" cap="flat" cmpd="sng" algn="ctr">
            <a:solidFill>
              <a:schemeClr val="tx1">
                <a:lumMod val="25000"/>
                <a:lumOff val="75000"/>
              </a:schemeClr>
            </a:solidFill>
            <a:round/>
          </a:ln>
          <a:effectLst/>
        </c:spPr>
        <c:txPr>
          <a:bodyPr rot="-60000000" vert="horz"/>
          <a:lstStyle/>
          <a:p>
            <a:pPr>
              <a:defRPr/>
            </a:pPr>
            <a:endParaRPr lang="zh-CN"/>
          </a:p>
        </c:txPr>
        <c:crossAx val="331652832"/>
        <c:crosses val="autoZero"/>
        <c:crossBetween val="midCat"/>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sz="1400"/>
      </a:pPr>
      <a:endParaRPr lang="zh-CN"/>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A4D536-5517-4BAE-B5DA-2B840EE61A0D}" type="datetimeFigureOut">
              <a:rPr lang="zh-CN" altLang="en-US" smtClean="0"/>
              <a:t>2020-05-10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93AEE9-FFE4-4358-ACAD-20D381C2B4DB}" type="slidenum">
              <a:rPr lang="zh-CN" altLang="en-US" smtClean="0"/>
              <a:t>‹#›</a:t>
            </a:fld>
            <a:endParaRPr lang="zh-CN" altLang="en-US"/>
          </a:p>
        </p:txBody>
      </p:sp>
    </p:spTree>
    <p:extLst>
      <p:ext uri="{BB962C8B-B14F-4D97-AF65-F5344CB8AC3E}">
        <p14:creationId xmlns:p14="http://schemas.microsoft.com/office/powerpoint/2010/main" val="316071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53D8BED6-91DC-4918-8BA2-5C1F3269F521}" type="datetimeFigureOut">
              <a:rPr lang="zh-CN" altLang="en-US" smtClean="0"/>
              <a:t>2020-05-10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84FB52-1C1F-491C-81A1-314A522EED19}" type="slidenum">
              <a:rPr lang="zh-CN" altLang="en-US" smtClean="0"/>
              <a:t>‹#›</a:t>
            </a:fld>
            <a:endParaRPr lang="zh-CN" altLang="en-US"/>
          </a:p>
        </p:txBody>
      </p:sp>
    </p:spTree>
    <p:extLst>
      <p:ext uri="{BB962C8B-B14F-4D97-AF65-F5344CB8AC3E}">
        <p14:creationId xmlns:p14="http://schemas.microsoft.com/office/powerpoint/2010/main" val="4137695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53D8BED6-91DC-4918-8BA2-5C1F3269F521}" type="datetimeFigureOut">
              <a:rPr lang="zh-CN" altLang="en-US" smtClean="0"/>
              <a:t>2020-05-10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84FB52-1C1F-491C-81A1-314A522EED19}" type="slidenum">
              <a:rPr lang="zh-CN" altLang="en-US" smtClean="0"/>
              <a:t>‹#›</a:t>
            </a:fld>
            <a:endParaRPr lang="zh-CN" altLang="en-US"/>
          </a:p>
        </p:txBody>
      </p:sp>
    </p:spTree>
    <p:extLst>
      <p:ext uri="{BB962C8B-B14F-4D97-AF65-F5344CB8AC3E}">
        <p14:creationId xmlns:p14="http://schemas.microsoft.com/office/powerpoint/2010/main" val="1331801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编辑母版文本样式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53D8BED6-91DC-4918-8BA2-5C1F3269F521}" type="datetimeFigureOut">
              <a:rPr lang="zh-CN" altLang="en-US" smtClean="0"/>
              <a:t>2020-05-10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84FB52-1C1F-491C-81A1-314A522EED19}" type="slidenum">
              <a:rPr lang="zh-CN" altLang="en-US" smtClean="0"/>
              <a:t>‹#›</a:t>
            </a:fld>
            <a:endParaRPr lang="zh-CN"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78911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53D8BED6-91DC-4918-8BA2-5C1F3269F521}" type="datetimeFigureOut">
              <a:rPr lang="zh-CN" altLang="en-US" smtClean="0"/>
              <a:t>2020-05-10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84FB52-1C1F-491C-81A1-314A522EED19}" type="slidenum">
              <a:rPr lang="zh-CN" altLang="en-US" smtClean="0"/>
              <a:t>‹#›</a:t>
            </a:fld>
            <a:endParaRPr lang="zh-CN" altLang="en-US"/>
          </a:p>
        </p:txBody>
      </p:sp>
    </p:spTree>
    <p:extLst>
      <p:ext uri="{BB962C8B-B14F-4D97-AF65-F5344CB8AC3E}">
        <p14:creationId xmlns:p14="http://schemas.microsoft.com/office/powerpoint/2010/main" val="1129379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53D8BED6-91DC-4918-8BA2-5C1F3269F521}" type="datetimeFigureOut">
              <a:rPr lang="zh-CN" altLang="en-US" smtClean="0"/>
              <a:t>2020-05-10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84FB52-1C1F-491C-81A1-314A522EED19}" type="slidenum">
              <a:rPr lang="zh-CN" altLang="en-US" smtClean="0"/>
              <a:t>‹#›</a:t>
            </a:fld>
            <a:endParaRPr lang="zh-CN"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43456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53D8BED6-91DC-4918-8BA2-5C1F3269F521}" type="datetimeFigureOut">
              <a:rPr lang="zh-CN" altLang="en-US" smtClean="0"/>
              <a:t>2020-05-10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84FB52-1C1F-491C-81A1-314A522EED19}" type="slidenum">
              <a:rPr lang="zh-CN" altLang="en-US" smtClean="0"/>
              <a:t>‹#›</a:t>
            </a:fld>
            <a:endParaRPr lang="zh-CN" altLang="en-US"/>
          </a:p>
        </p:txBody>
      </p:sp>
    </p:spTree>
    <p:extLst>
      <p:ext uri="{BB962C8B-B14F-4D97-AF65-F5344CB8AC3E}">
        <p14:creationId xmlns:p14="http://schemas.microsoft.com/office/powerpoint/2010/main" val="30930886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3D8BED6-91DC-4918-8BA2-5C1F3269F521}" type="datetimeFigureOut">
              <a:rPr lang="zh-CN" altLang="en-US" smtClean="0"/>
              <a:t>2020-05-10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84FB52-1C1F-491C-81A1-314A522EED19}" type="slidenum">
              <a:rPr lang="zh-CN" altLang="en-US" smtClean="0"/>
              <a:t>‹#›</a:t>
            </a:fld>
            <a:endParaRPr lang="zh-CN" altLang="en-US"/>
          </a:p>
        </p:txBody>
      </p:sp>
    </p:spTree>
    <p:extLst>
      <p:ext uri="{BB962C8B-B14F-4D97-AF65-F5344CB8AC3E}">
        <p14:creationId xmlns:p14="http://schemas.microsoft.com/office/powerpoint/2010/main" val="18634251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3D8BED6-91DC-4918-8BA2-5C1F3269F521}" type="datetimeFigureOut">
              <a:rPr lang="zh-CN" altLang="en-US" smtClean="0"/>
              <a:t>2020-05-10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84FB52-1C1F-491C-81A1-314A522EED19}" type="slidenum">
              <a:rPr lang="zh-CN" altLang="en-US" smtClean="0"/>
              <a:t>‹#›</a:t>
            </a:fld>
            <a:endParaRPr lang="zh-CN" altLang="en-US"/>
          </a:p>
        </p:txBody>
      </p:sp>
    </p:spTree>
    <p:extLst>
      <p:ext uri="{BB962C8B-B14F-4D97-AF65-F5344CB8AC3E}">
        <p14:creationId xmlns:p14="http://schemas.microsoft.com/office/powerpoint/2010/main" val="4023242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3D8BED6-91DC-4918-8BA2-5C1F3269F521}" type="datetimeFigureOut">
              <a:rPr lang="zh-CN" altLang="en-US" smtClean="0"/>
              <a:t>2020-05-10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84FB52-1C1F-491C-81A1-314A522EED19}" type="slidenum">
              <a:rPr lang="zh-CN" altLang="en-US" smtClean="0"/>
              <a:t>‹#›</a:t>
            </a:fld>
            <a:endParaRPr lang="zh-CN" altLang="en-US"/>
          </a:p>
        </p:txBody>
      </p:sp>
    </p:spTree>
    <p:extLst>
      <p:ext uri="{BB962C8B-B14F-4D97-AF65-F5344CB8AC3E}">
        <p14:creationId xmlns:p14="http://schemas.microsoft.com/office/powerpoint/2010/main" val="3487605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53D8BED6-91DC-4918-8BA2-5C1F3269F521}" type="datetimeFigureOut">
              <a:rPr lang="zh-CN" altLang="en-US" smtClean="0"/>
              <a:t>2020-05-10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84FB52-1C1F-491C-81A1-314A522EED19}" type="slidenum">
              <a:rPr lang="zh-CN" altLang="en-US" smtClean="0"/>
              <a:t>‹#›</a:t>
            </a:fld>
            <a:endParaRPr lang="zh-CN" altLang="en-US"/>
          </a:p>
        </p:txBody>
      </p:sp>
    </p:spTree>
    <p:extLst>
      <p:ext uri="{BB962C8B-B14F-4D97-AF65-F5344CB8AC3E}">
        <p14:creationId xmlns:p14="http://schemas.microsoft.com/office/powerpoint/2010/main" val="2766290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53D8BED6-91DC-4918-8BA2-5C1F3269F521}" type="datetimeFigureOut">
              <a:rPr lang="zh-CN" altLang="en-US" smtClean="0"/>
              <a:t>2020-05-10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884FB52-1C1F-491C-81A1-314A522EED19}" type="slidenum">
              <a:rPr lang="zh-CN" altLang="en-US" smtClean="0"/>
              <a:t>‹#›</a:t>
            </a:fld>
            <a:endParaRPr lang="zh-CN" altLang="en-US"/>
          </a:p>
        </p:txBody>
      </p:sp>
    </p:spTree>
    <p:extLst>
      <p:ext uri="{BB962C8B-B14F-4D97-AF65-F5344CB8AC3E}">
        <p14:creationId xmlns:p14="http://schemas.microsoft.com/office/powerpoint/2010/main" val="2702479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53D8BED6-91DC-4918-8BA2-5C1F3269F521}" type="datetimeFigureOut">
              <a:rPr lang="zh-CN" altLang="en-US" smtClean="0"/>
              <a:t>2020-05-10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884FB52-1C1F-491C-81A1-314A522EED19}" type="slidenum">
              <a:rPr lang="zh-CN" altLang="en-US" smtClean="0"/>
              <a:t>‹#›</a:t>
            </a:fld>
            <a:endParaRPr lang="zh-CN" altLang="en-US"/>
          </a:p>
        </p:txBody>
      </p:sp>
    </p:spTree>
    <p:extLst>
      <p:ext uri="{BB962C8B-B14F-4D97-AF65-F5344CB8AC3E}">
        <p14:creationId xmlns:p14="http://schemas.microsoft.com/office/powerpoint/2010/main" val="4248367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53D8BED6-91DC-4918-8BA2-5C1F3269F521}" type="datetimeFigureOut">
              <a:rPr lang="zh-CN" altLang="en-US" smtClean="0"/>
              <a:t>2020-05-10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884FB52-1C1F-491C-81A1-314A522EED19}" type="slidenum">
              <a:rPr lang="zh-CN" altLang="en-US" smtClean="0"/>
              <a:t>‹#›</a:t>
            </a:fld>
            <a:endParaRPr lang="zh-CN" altLang="en-US"/>
          </a:p>
        </p:txBody>
      </p:sp>
    </p:spTree>
    <p:extLst>
      <p:ext uri="{BB962C8B-B14F-4D97-AF65-F5344CB8AC3E}">
        <p14:creationId xmlns:p14="http://schemas.microsoft.com/office/powerpoint/2010/main" val="280360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8BED6-91DC-4918-8BA2-5C1F3269F521}" type="datetimeFigureOut">
              <a:rPr lang="zh-CN" altLang="en-US" smtClean="0"/>
              <a:t>2020-05-10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884FB52-1C1F-491C-81A1-314A522EED19}" type="slidenum">
              <a:rPr lang="zh-CN" altLang="en-US" smtClean="0"/>
              <a:t>‹#›</a:t>
            </a:fld>
            <a:endParaRPr lang="zh-CN" altLang="en-US"/>
          </a:p>
        </p:txBody>
      </p:sp>
    </p:spTree>
    <p:extLst>
      <p:ext uri="{BB962C8B-B14F-4D97-AF65-F5344CB8AC3E}">
        <p14:creationId xmlns:p14="http://schemas.microsoft.com/office/powerpoint/2010/main" val="1152359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53D8BED6-91DC-4918-8BA2-5C1F3269F521}" type="datetimeFigureOut">
              <a:rPr lang="zh-CN" altLang="en-US" smtClean="0"/>
              <a:t>2020-05-10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884FB52-1C1F-491C-81A1-314A522EED19}" type="slidenum">
              <a:rPr lang="zh-CN" altLang="en-US" smtClean="0"/>
              <a:t>‹#›</a:t>
            </a:fld>
            <a:endParaRPr lang="zh-CN" altLang="en-US"/>
          </a:p>
        </p:txBody>
      </p:sp>
    </p:spTree>
    <p:extLst>
      <p:ext uri="{BB962C8B-B14F-4D97-AF65-F5344CB8AC3E}">
        <p14:creationId xmlns:p14="http://schemas.microsoft.com/office/powerpoint/2010/main" val="755121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53D8BED6-91DC-4918-8BA2-5C1F3269F521}" type="datetimeFigureOut">
              <a:rPr lang="zh-CN" altLang="en-US" smtClean="0"/>
              <a:t>2020-05-10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884FB52-1C1F-491C-81A1-314A522EED19}" type="slidenum">
              <a:rPr lang="zh-CN" altLang="en-US" smtClean="0"/>
              <a:t>‹#›</a:t>
            </a:fld>
            <a:endParaRPr lang="zh-CN" altLang="en-US"/>
          </a:p>
        </p:txBody>
      </p:sp>
    </p:spTree>
    <p:extLst>
      <p:ext uri="{BB962C8B-B14F-4D97-AF65-F5344CB8AC3E}">
        <p14:creationId xmlns:p14="http://schemas.microsoft.com/office/powerpoint/2010/main" val="2927493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3D8BED6-91DC-4918-8BA2-5C1F3269F521}" type="datetimeFigureOut">
              <a:rPr lang="zh-CN" altLang="en-US" smtClean="0"/>
              <a:t>2020-05-10</a:t>
            </a:fld>
            <a:endParaRPr lang="zh-CN"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884FB52-1C1F-491C-81A1-314A522EED19}" type="slidenum">
              <a:rPr lang="zh-CN" altLang="en-US" smtClean="0"/>
              <a:t>‹#›</a:t>
            </a:fld>
            <a:endParaRPr lang="zh-CN" altLang="en-US"/>
          </a:p>
        </p:txBody>
      </p:sp>
    </p:spTree>
    <p:extLst>
      <p:ext uri="{BB962C8B-B14F-4D97-AF65-F5344CB8AC3E}">
        <p14:creationId xmlns:p14="http://schemas.microsoft.com/office/powerpoint/2010/main" val="998289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745673" y="1214438"/>
            <a:ext cx="9144000" cy="2387600"/>
          </a:xfrm>
        </p:spPr>
        <p:txBody>
          <a:bodyPr>
            <a:normAutofit fontScale="90000"/>
          </a:bodyPr>
          <a:lstStyle/>
          <a:p>
            <a:pPr algn="ctr"/>
            <a:r>
              <a:rPr lang="en-US" altLang="zh-CN" dirty="0" err="1" smtClean="0"/>
              <a:t>Quizalofop</a:t>
            </a:r>
            <a:r>
              <a:rPr lang="en-US" altLang="zh-CN" dirty="0" smtClean="0"/>
              <a:t>-P-ethyl</a:t>
            </a:r>
            <a:br>
              <a:rPr lang="en-US" altLang="zh-CN" dirty="0" smtClean="0"/>
            </a:br>
            <a:r>
              <a:rPr lang="en-US" altLang="zh-CN" dirty="0" smtClean="0"/>
              <a:t/>
            </a:r>
            <a:br>
              <a:rPr lang="en-US" altLang="zh-CN" dirty="0" smtClean="0"/>
            </a:br>
            <a:r>
              <a:rPr lang="en-US" altLang="zh-CN" sz="4800" dirty="0" smtClean="0"/>
              <a:t>CIPAC </a:t>
            </a:r>
            <a:r>
              <a:rPr lang="en-US" altLang="zh-CN" sz="4800" dirty="0"/>
              <a:t>Report</a:t>
            </a:r>
            <a:br>
              <a:rPr lang="en-US" altLang="zh-CN" sz="4800" dirty="0"/>
            </a:br>
            <a:r>
              <a:rPr lang="zh-CN" altLang="en-US" sz="3100" dirty="0" smtClean="0"/>
              <a:t>（</a:t>
            </a:r>
            <a:r>
              <a:rPr lang="en-US" altLang="zh-CN" sz="3100" dirty="0"/>
              <a:t>FULL</a:t>
            </a:r>
            <a:r>
              <a:rPr lang="en-US" altLang="zh-CN" sz="3100" dirty="0" smtClean="0"/>
              <a:t> </a:t>
            </a:r>
            <a:r>
              <a:rPr lang="en-US" altLang="zh-CN" sz="3100" dirty="0"/>
              <a:t>SCALE COLLABORATIVE </a:t>
            </a:r>
            <a:r>
              <a:rPr lang="en-US" altLang="zh-CN" sz="3100" dirty="0" smtClean="0"/>
              <a:t>STUDY</a:t>
            </a:r>
            <a:r>
              <a:rPr lang="zh-CN" altLang="en-US" sz="3100" dirty="0" smtClean="0"/>
              <a:t>）</a:t>
            </a:r>
            <a:endParaRPr lang="zh-CN" altLang="en-US" sz="3100" dirty="0"/>
          </a:p>
        </p:txBody>
      </p:sp>
      <p:sp>
        <p:nvSpPr>
          <p:cNvPr id="3" name="副标题 2"/>
          <p:cNvSpPr>
            <a:spLocks noGrp="1"/>
          </p:cNvSpPr>
          <p:nvPr>
            <p:ph type="subTitle" idx="1"/>
          </p:nvPr>
        </p:nvSpPr>
        <p:spPr>
          <a:xfrm>
            <a:off x="1507067" y="4050833"/>
            <a:ext cx="7766936" cy="1579258"/>
          </a:xfrm>
        </p:spPr>
        <p:txBody>
          <a:bodyPr>
            <a:normAutofit fontScale="40000" lnSpcReduction="20000"/>
          </a:bodyPr>
          <a:lstStyle/>
          <a:p>
            <a:endParaRPr lang="en-US" altLang="zh-CN" dirty="0" smtClean="0"/>
          </a:p>
          <a:p>
            <a:r>
              <a:rPr lang="en-US" altLang="zh-CN" sz="8000" b="1" dirty="0" smtClean="0"/>
              <a:t>Anhui </a:t>
            </a:r>
            <a:r>
              <a:rPr lang="en-US" altLang="zh-CN" sz="8000" b="1" dirty="0" err="1" smtClean="0"/>
              <a:t>Fengle</a:t>
            </a:r>
            <a:r>
              <a:rPr lang="en-US" altLang="zh-CN" sz="8000" b="1" dirty="0" smtClean="0"/>
              <a:t> Agrochemical Co., Ltd.</a:t>
            </a:r>
          </a:p>
          <a:p>
            <a:r>
              <a:rPr lang="en-US" altLang="zh-CN" sz="8000" b="1" dirty="0" smtClean="0"/>
              <a:t>May 2020</a:t>
            </a:r>
            <a:endParaRPr lang="zh-CN" altLang="en-US" sz="8000" b="1" dirty="0"/>
          </a:p>
        </p:txBody>
      </p:sp>
      <p:pic>
        <p:nvPicPr>
          <p:cNvPr id="4" name="Picture 4" descr="图片1"/>
          <p:cNvPicPr>
            <a:picLocks noChangeAspect="1" noChangeArrowheads="1"/>
          </p:cNvPicPr>
          <p:nvPr/>
        </p:nvPicPr>
        <p:blipFill>
          <a:blip r:embed="rId2" cstate="print"/>
          <a:srcRect/>
          <a:stretch>
            <a:fillRect/>
          </a:stretch>
        </p:blipFill>
        <p:spPr bwMode="auto">
          <a:xfrm>
            <a:off x="10668001" y="275772"/>
            <a:ext cx="997604" cy="727363"/>
          </a:xfrm>
          <a:prstGeom prst="rect">
            <a:avLst/>
          </a:prstGeom>
          <a:noFill/>
          <a:ln w="9525">
            <a:noFill/>
            <a:miter lim="800000"/>
            <a:headEnd/>
            <a:tailEnd/>
          </a:ln>
        </p:spPr>
      </p:pic>
      <p:sp>
        <p:nvSpPr>
          <p:cNvPr id="5" name="文本框 4"/>
          <p:cNvSpPr txBox="1"/>
          <p:nvPr/>
        </p:nvSpPr>
        <p:spPr>
          <a:xfrm>
            <a:off x="10252364" y="1003135"/>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Tree>
    <p:extLst>
      <p:ext uri="{BB962C8B-B14F-4D97-AF65-F5344CB8AC3E}">
        <p14:creationId xmlns:p14="http://schemas.microsoft.com/office/powerpoint/2010/main" val="381679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REMARKS OF THE PARTICIPANTS</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graphicFrame>
        <p:nvGraphicFramePr>
          <p:cNvPr id="6" name="表格 5"/>
          <p:cNvGraphicFramePr>
            <a:graphicFrameLocks noGrp="1"/>
          </p:cNvGraphicFramePr>
          <p:nvPr>
            <p:extLst>
              <p:ext uri="{D42A27DB-BD31-4B8C-83A1-F6EECF244321}">
                <p14:modId xmlns:p14="http://schemas.microsoft.com/office/powerpoint/2010/main" val="582053949"/>
              </p:ext>
            </p:extLst>
          </p:nvPr>
        </p:nvGraphicFramePr>
        <p:xfrm>
          <a:off x="388577" y="1461820"/>
          <a:ext cx="9575029" cy="4887486"/>
        </p:xfrm>
        <a:graphic>
          <a:graphicData uri="http://schemas.openxmlformats.org/drawingml/2006/table">
            <a:tbl>
              <a:tblPr firstRow="1" bandRow="1">
                <a:tableStyleId>{5C22544A-7EE6-4342-B048-85BDC9FD1C3A}</a:tableStyleId>
              </a:tblPr>
              <a:tblGrid>
                <a:gridCol w="1392097">
                  <a:extLst>
                    <a:ext uri="{9D8B030D-6E8A-4147-A177-3AD203B41FA5}">
                      <a16:colId xmlns:a16="http://schemas.microsoft.com/office/drawing/2014/main" val="3039341179"/>
                    </a:ext>
                  </a:extLst>
                </a:gridCol>
                <a:gridCol w="4066673">
                  <a:extLst>
                    <a:ext uri="{9D8B030D-6E8A-4147-A177-3AD203B41FA5}">
                      <a16:colId xmlns:a16="http://schemas.microsoft.com/office/drawing/2014/main" val="560312646"/>
                    </a:ext>
                  </a:extLst>
                </a:gridCol>
                <a:gridCol w="4116259">
                  <a:extLst>
                    <a:ext uri="{9D8B030D-6E8A-4147-A177-3AD203B41FA5}">
                      <a16:colId xmlns:a16="http://schemas.microsoft.com/office/drawing/2014/main" val="1065550721"/>
                    </a:ext>
                  </a:extLst>
                </a:gridCol>
              </a:tblGrid>
              <a:tr h="358097">
                <a:tc>
                  <a:txBody>
                    <a:bodyPr/>
                    <a:lstStyle/>
                    <a:p>
                      <a:pPr algn="ctr"/>
                      <a:r>
                        <a:rPr lang="en-US" altLang="zh-CN" dirty="0" smtClean="0"/>
                        <a:t>Laboratory</a:t>
                      </a:r>
                      <a:endParaRPr lang="zh-CN" altLang="en-US" dirty="0"/>
                    </a:p>
                  </a:txBody>
                  <a:tcPr/>
                </a:tc>
                <a:tc>
                  <a:txBody>
                    <a:bodyPr/>
                    <a:lstStyle/>
                    <a:p>
                      <a:pPr algn="ctr"/>
                      <a:r>
                        <a:rPr lang="en-US" altLang="zh-CN" dirty="0" smtClean="0"/>
                        <a:t>Column</a:t>
                      </a:r>
                      <a:endParaRPr lang="zh-CN" altLang="en-US" dirty="0"/>
                    </a:p>
                  </a:txBody>
                  <a:tcPr/>
                </a:tc>
                <a:tc>
                  <a:txBody>
                    <a:bodyPr/>
                    <a:lstStyle/>
                    <a:p>
                      <a:pPr algn="ctr"/>
                      <a:r>
                        <a:rPr lang="en-US" altLang="zh-CN" dirty="0" smtClean="0"/>
                        <a:t>Remarks</a:t>
                      </a:r>
                      <a:endParaRPr lang="zh-CN" altLang="en-US" dirty="0"/>
                    </a:p>
                  </a:txBody>
                  <a:tcPr/>
                </a:tc>
                <a:extLst>
                  <a:ext uri="{0D108BD9-81ED-4DB2-BD59-A6C34878D82A}">
                    <a16:rowId xmlns:a16="http://schemas.microsoft.com/office/drawing/2014/main" val="1872601573"/>
                  </a:ext>
                </a:extLst>
              </a:tr>
              <a:tr h="618086">
                <a:tc>
                  <a:txBody>
                    <a:bodyPr/>
                    <a:lstStyle/>
                    <a:p>
                      <a:pPr algn="ctr"/>
                      <a:r>
                        <a:rPr lang="en-US" altLang="zh-CN" dirty="0" smtClean="0"/>
                        <a:t>Lab 4</a:t>
                      </a:r>
                      <a:endParaRPr lang="zh-CN" altLang="en-US" dirty="0"/>
                    </a:p>
                  </a:txBody>
                  <a:tcPr/>
                </a:tc>
                <a:tc>
                  <a:txBody>
                    <a:bodyPr/>
                    <a:lstStyle/>
                    <a:p>
                      <a:pPr algn="ctr"/>
                      <a:r>
                        <a:rPr lang="zh-CN" altLang="zh-CN" sz="1800" kern="1200" dirty="0" smtClean="0">
                          <a:solidFill>
                            <a:schemeClr val="dk1"/>
                          </a:solidFill>
                          <a:effectLst/>
                          <a:latin typeface="+mn-lt"/>
                          <a:ea typeface="+mn-ea"/>
                          <a:cs typeface="+mn-cs"/>
                        </a:rPr>
                        <a:t> </a:t>
                      </a:r>
                      <a:r>
                        <a:rPr lang="nl-BE" altLang="zh-CN" sz="1800" kern="1200" dirty="0" smtClean="0">
                          <a:solidFill>
                            <a:schemeClr val="dk1"/>
                          </a:solidFill>
                          <a:effectLst/>
                          <a:latin typeface="+mn-lt"/>
                          <a:ea typeface="+mn-ea"/>
                          <a:cs typeface="+mn-cs"/>
                        </a:rPr>
                        <a:t>CHIRALPAK AD-H, DAICEL, 4.6mm*250mm, Lot No.ADH0CE-QD122</a:t>
                      </a:r>
                      <a:endParaRPr lang="zh-CN" altLang="en-US" dirty="0"/>
                    </a:p>
                  </a:txBody>
                  <a:tcPr/>
                </a:tc>
                <a:tc>
                  <a:txBody>
                    <a:bodyPr/>
                    <a:lstStyle/>
                    <a:p>
                      <a:pPr algn="ctr"/>
                      <a:r>
                        <a:rPr lang="en-GB" altLang="zh-CN" sz="1800" kern="1200" dirty="0" smtClean="0">
                          <a:solidFill>
                            <a:schemeClr val="dk1"/>
                          </a:solidFill>
                          <a:effectLst/>
                          <a:latin typeface="+mn-lt"/>
                          <a:ea typeface="+mn-ea"/>
                          <a:cs typeface="+mn-cs"/>
                        </a:rPr>
                        <a:t>None</a:t>
                      </a:r>
                      <a:endParaRPr lang="zh-CN" altLang="en-US" dirty="0"/>
                    </a:p>
                  </a:txBody>
                  <a:tcPr/>
                </a:tc>
                <a:extLst>
                  <a:ext uri="{0D108BD9-81ED-4DB2-BD59-A6C34878D82A}">
                    <a16:rowId xmlns:a16="http://schemas.microsoft.com/office/drawing/2014/main" val="3863697062"/>
                  </a:ext>
                </a:extLst>
              </a:tr>
              <a:tr h="1412766">
                <a:tc>
                  <a:txBody>
                    <a:bodyPr/>
                    <a:lstStyle/>
                    <a:p>
                      <a:pPr algn="ctr"/>
                      <a:r>
                        <a:rPr lang="en-US" altLang="zh-CN" dirty="0" smtClean="0"/>
                        <a:t>Lab 5</a:t>
                      </a:r>
                      <a:endParaRPr lang="zh-CN" altLang="en-US"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altLang="zh-CN" sz="1800" kern="1200" dirty="0" smtClean="0">
                          <a:solidFill>
                            <a:schemeClr val="dk1"/>
                          </a:solidFill>
                          <a:effectLst/>
                          <a:latin typeface="+mn-lt"/>
                          <a:ea typeface="+mn-ea"/>
                          <a:cs typeface="+mn-cs"/>
                        </a:rPr>
                        <a:t>OD-H </a:t>
                      </a:r>
                      <a:r>
                        <a:rPr lang="en-GB" altLang="zh-CN" sz="1800" kern="1200" dirty="0" err="1" smtClean="0">
                          <a:solidFill>
                            <a:schemeClr val="dk1"/>
                          </a:solidFill>
                          <a:effectLst/>
                          <a:latin typeface="+mn-lt"/>
                          <a:ea typeface="+mn-ea"/>
                          <a:cs typeface="+mn-cs"/>
                        </a:rPr>
                        <a:t>chiralcel</a:t>
                      </a:r>
                      <a:r>
                        <a:rPr lang="en-GB" altLang="zh-CN" sz="1800" kern="1200" dirty="0" smtClean="0">
                          <a:solidFill>
                            <a:schemeClr val="dk1"/>
                          </a:solidFill>
                          <a:effectLst/>
                          <a:latin typeface="+mn-lt"/>
                          <a:ea typeface="+mn-ea"/>
                          <a:cs typeface="+mn-cs"/>
                        </a:rPr>
                        <a:t> DAICEL/4.6mm/ ODH0ce-SB018</a:t>
                      </a:r>
                      <a:endParaRPr lang="zh-CN" altLang="zh-CN" sz="1800" kern="1200" dirty="0" smtClean="0">
                        <a:solidFill>
                          <a:schemeClr val="dk1"/>
                        </a:solidFill>
                        <a:effectLst/>
                        <a:latin typeface="+mn-lt"/>
                        <a:ea typeface="+mn-ea"/>
                        <a:cs typeface="+mn-cs"/>
                      </a:endParaRPr>
                    </a:p>
                  </a:txBody>
                  <a:tcPr/>
                </a:tc>
                <a:tc>
                  <a:txBody>
                    <a:bodyPr/>
                    <a:lstStyle/>
                    <a:p>
                      <a:pPr algn="ctr"/>
                      <a:r>
                        <a:rPr lang="en-GB" altLang="zh-CN" sz="1800" kern="1200" dirty="0" smtClean="0">
                          <a:solidFill>
                            <a:schemeClr val="dk1"/>
                          </a:solidFill>
                          <a:effectLst/>
                          <a:latin typeface="+mn-lt"/>
                          <a:ea typeface="+mn-ea"/>
                          <a:cs typeface="+mn-cs"/>
                        </a:rPr>
                        <a:t> Column: OD-H </a:t>
                      </a:r>
                      <a:r>
                        <a:rPr lang="en-GB" altLang="zh-CN" sz="1800" kern="1200" dirty="0" err="1" smtClean="0">
                          <a:solidFill>
                            <a:schemeClr val="dk1"/>
                          </a:solidFill>
                          <a:effectLst/>
                          <a:latin typeface="+mn-lt"/>
                          <a:ea typeface="+mn-ea"/>
                          <a:cs typeface="+mn-cs"/>
                        </a:rPr>
                        <a:t>chiralcel</a:t>
                      </a:r>
                      <a:r>
                        <a:rPr lang="en-GB" altLang="zh-CN" sz="1800" kern="1200" dirty="0" smtClean="0">
                          <a:solidFill>
                            <a:schemeClr val="dk1"/>
                          </a:solidFill>
                          <a:effectLst/>
                          <a:latin typeface="+mn-lt"/>
                          <a:ea typeface="+mn-ea"/>
                          <a:cs typeface="+mn-cs"/>
                        </a:rPr>
                        <a:t>, Mobile phase: n-heptane: isopropanol =94:6(v/v), Retention time: approximately 15.6 min.</a:t>
                      </a:r>
                      <a:endParaRPr lang="zh-CN" altLang="en-US" dirty="0"/>
                    </a:p>
                  </a:txBody>
                  <a:tcPr/>
                </a:tc>
                <a:extLst>
                  <a:ext uri="{0D108BD9-81ED-4DB2-BD59-A6C34878D82A}">
                    <a16:rowId xmlns:a16="http://schemas.microsoft.com/office/drawing/2014/main" val="2746130521"/>
                  </a:ext>
                </a:extLst>
              </a:tr>
              <a:tr h="358097">
                <a:tc>
                  <a:txBody>
                    <a:bodyPr/>
                    <a:lstStyle/>
                    <a:p>
                      <a:pPr algn="ctr"/>
                      <a:r>
                        <a:rPr lang="en-US" altLang="zh-CN" dirty="0" smtClean="0"/>
                        <a:t>Lab 6*</a:t>
                      </a:r>
                      <a:endParaRPr lang="zh-CN" altLang="en-US" dirty="0"/>
                    </a:p>
                  </a:txBody>
                  <a:tcPr/>
                </a:tc>
                <a:tc>
                  <a:txBody>
                    <a:bodyPr/>
                    <a:lstStyle/>
                    <a:p>
                      <a:pPr algn="ctr"/>
                      <a:r>
                        <a:rPr lang="uk-UA" altLang="zh-CN" sz="1800" kern="1200" dirty="0" smtClean="0">
                          <a:solidFill>
                            <a:schemeClr val="dk1"/>
                          </a:solidFill>
                          <a:effectLst/>
                          <a:latin typeface="+mn-lt"/>
                          <a:ea typeface="+mn-ea"/>
                          <a:cs typeface="+mn-cs"/>
                        </a:rPr>
                        <a:t>DAICEL ODH 250mm * 0.46</a:t>
                      </a:r>
                      <a:endParaRPr lang="zh-CN" altLang="en-US" dirty="0"/>
                    </a:p>
                  </a:txBody>
                  <a:tcPr/>
                </a:tc>
                <a:tc>
                  <a:txBody>
                    <a:bodyPr/>
                    <a:lstStyle/>
                    <a:p>
                      <a:pPr algn="ctr"/>
                      <a:r>
                        <a:rPr lang="en-GB" altLang="zh-CN" sz="1800" kern="1200" dirty="0" smtClean="0">
                          <a:solidFill>
                            <a:schemeClr val="dk1"/>
                          </a:solidFill>
                          <a:effectLst/>
                          <a:latin typeface="+mn-lt"/>
                          <a:ea typeface="+mn-ea"/>
                          <a:cs typeface="+mn-cs"/>
                        </a:rPr>
                        <a:t>None</a:t>
                      </a:r>
                      <a:endParaRPr lang="zh-CN" altLang="en-US" dirty="0"/>
                    </a:p>
                  </a:txBody>
                  <a:tcPr/>
                </a:tc>
                <a:extLst>
                  <a:ext uri="{0D108BD9-81ED-4DB2-BD59-A6C34878D82A}">
                    <a16:rowId xmlns:a16="http://schemas.microsoft.com/office/drawing/2014/main" val="2184162625"/>
                  </a:ext>
                </a:extLst>
              </a:tr>
              <a:tr h="882979">
                <a:tc>
                  <a:txBody>
                    <a:bodyPr/>
                    <a:lstStyle/>
                    <a:p>
                      <a:pPr algn="ctr"/>
                      <a:r>
                        <a:rPr lang="en-US" altLang="zh-CN" dirty="0" smtClean="0"/>
                        <a:t>Lab 7</a:t>
                      </a:r>
                      <a:endParaRPr lang="zh-CN" altLang="en-US" dirty="0"/>
                    </a:p>
                  </a:txBody>
                  <a:tcPr/>
                </a:tc>
                <a:tc>
                  <a:txBody>
                    <a:bodyPr/>
                    <a:lstStyle/>
                    <a:p>
                      <a:pPr algn="ctr"/>
                      <a:r>
                        <a:rPr lang="en-GB" altLang="zh-CN" sz="1800" kern="1200" dirty="0" smtClean="0">
                          <a:solidFill>
                            <a:schemeClr val="dk1"/>
                          </a:solidFill>
                          <a:effectLst/>
                          <a:latin typeface="+mn-lt"/>
                          <a:ea typeface="+mn-ea"/>
                          <a:cs typeface="+mn-cs"/>
                        </a:rPr>
                        <a:t>CHIRALPAK® AY-H 250 x 4.6 mm x 5 </a:t>
                      </a:r>
                      <a:r>
                        <a:rPr lang="en-GB" altLang="zh-CN" sz="1800" kern="1200" dirty="0" err="1" smtClean="0">
                          <a:solidFill>
                            <a:schemeClr val="dk1"/>
                          </a:solidFill>
                          <a:effectLst/>
                          <a:latin typeface="+mn-lt"/>
                          <a:ea typeface="+mn-ea"/>
                          <a:cs typeface="+mn-cs"/>
                        </a:rPr>
                        <a:t>μm</a:t>
                      </a:r>
                      <a:r>
                        <a:rPr lang="en-GB" altLang="zh-CN" sz="1800" kern="1200" dirty="0" smtClean="0">
                          <a:solidFill>
                            <a:schemeClr val="dk1"/>
                          </a:solidFill>
                          <a:effectLst/>
                          <a:latin typeface="+mn-lt"/>
                          <a:ea typeface="+mn-ea"/>
                          <a:cs typeface="+mn-cs"/>
                        </a:rPr>
                        <a:t>--- Amylose </a:t>
                      </a:r>
                      <a:r>
                        <a:rPr lang="en-GB" altLang="zh-CN" sz="1800" kern="1200" dirty="0" err="1" smtClean="0">
                          <a:solidFill>
                            <a:schemeClr val="dk1"/>
                          </a:solidFill>
                          <a:effectLst/>
                          <a:latin typeface="+mn-lt"/>
                          <a:ea typeface="+mn-ea"/>
                          <a:cs typeface="+mn-cs"/>
                        </a:rPr>
                        <a:t>tris</a:t>
                      </a:r>
                      <a:r>
                        <a:rPr lang="en-GB" altLang="zh-CN" sz="1800" kern="1200" dirty="0" smtClean="0">
                          <a:solidFill>
                            <a:schemeClr val="dk1"/>
                          </a:solidFill>
                          <a:effectLst/>
                          <a:latin typeface="+mn-lt"/>
                          <a:ea typeface="+mn-ea"/>
                          <a:cs typeface="+mn-cs"/>
                        </a:rPr>
                        <a:t>(5-chloro-2-methylphenylcarbamate)</a:t>
                      </a:r>
                      <a:endParaRPr lang="zh-CN" altLang="en-US" dirty="0"/>
                    </a:p>
                  </a:txBody>
                  <a:tcPr/>
                </a:tc>
                <a:tc>
                  <a:txBody>
                    <a:bodyPr/>
                    <a:lstStyle/>
                    <a:p>
                      <a:pPr algn="ctr"/>
                      <a:r>
                        <a:rPr lang="en-GB" altLang="zh-CN" sz="1800" kern="1200" dirty="0" smtClean="0">
                          <a:solidFill>
                            <a:schemeClr val="dk1"/>
                          </a:solidFill>
                          <a:effectLst/>
                          <a:latin typeface="+mn-lt"/>
                          <a:ea typeface="+mn-ea"/>
                          <a:cs typeface="+mn-cs"/>
                        </a:rPr>
                        <a:t>None</a:t>
                      </a:r>
                      <a:endParaRPr lang="zh-CN" altLang="en-US" dirty="0"/>
                    </a:p>
                  </a:txBody>
                  <a:tcPr/>
                </a:tc>
                <a:extLst>
                  <a:ext uri="{0D108BD9-81ED-4DB2-BD59-A6C34878D82A}">
                    <a16:rowId xmlns:a16="http://schemas.microsoft.com/office/drawing/2014/main" val="3552516674"/>
                  </a:ext>
                </a:extLst>
              </a:tr>
              <a:tr h="882979">
                <a:tc>
                  <a:txBody>
                    <a:bodyPr/>
                    <a:lstStyle/>
                    <a:p>
                      <a:pPr algn="ctr"/>
                      <a:r>
                        <a:rPr lang="en-US" altLang="zh-CN" dirty="0" smtClean="0"/>
                        <a:t>Lab 8</a:t>
                      </a:r>
                      <a:endParaRPr lang="zh-CN" altLang="en-US" dirty="0"/>
                    </a:p>
                  </a:txBody>
                  <a:tcPr/>
                </a:tc>
                <a:tc>
                  <a:txBody>
                    <a:bodyPr/>
                    <a:lstStyle/>
                    <a:p>
                      <a:pPr algn="ctr"/>
                      <a:r>
                        <a:rPr lang="en-GB" altLang="zh-CN" sz="1800" kern="1200" dirty="0" smtClean="0">
                          <a:solidFill>
                            <a:schemeClr val="dk1"/>
                          </a:solidFill>
                          <a:effectLst/>
                          <a:latin typeface="+mn-lt"/>
                          <a:ea typeface="+mn-ea"/>
                          <a:cs typeface="+mn-cs"/>
                        </a:rPr>
                        <a:t>DAICEL, CHIRALCEL OD-H, Dimensions: 4.6 x 250 mm, Particle Size: 5μm, Serial No. : ODH0CE-RJ034</a:t>
                      </a:r>
                      <a:endParaRPr lang="zh-CN" altLang="en-US" dirty="0"/>
                    </a:p>
                  </a:txBody>
                  <a:tcPr/>
                </a:tc>
                <a:tc>
                  <a:txBody>
                    <a:bodyPr/>
                    <a:lstStyle/>
                    <a:p>
                      <a:pPr algn="ctr"/>
                      <a:r>
                        <a:rPr lang="en-GB" altLang="zh-CN" sz="1800" kern="1200" dirty="0" smtClean="0">
                          <a:solidFill>
                            <a:schemeClr val="dk1"/>
                          </a:solidFill>
                          <a:effectLst/>
                          <a:latin typeface="+mn-lt"/>
                          <a:ea typeface="+mn-ea"/>
                          <a:cs typeface="+mn-cs"/>
                        </a:rPr>
                        <a:t>None</a:t>
                      </a:r>
                      <a:endParaRPr lang="zh-CN" altLang="en-US" dirty="0"/>
                    </a:p>
                  </a:txBody>
                  <a:tcPr/>
                </a:tc>
                <a:extLst>
                  <a:ext uri="{0D108BD9-81ED-4DB2-BD59-A6C34878D82A}">
                    <a16:rowId xmlns:a16="http://schemas.microsoft.com/office/drawing/2014/main" val="237408848"/>
                  </a:ext>
                </a:extLst>
              </a:tr>
            </a:tbl>
          </a:graphicData>
        </a:graphic>
      </p:graphicFrame>
    </p:spTree>
    <p:extLst>
      <p:ext uri="{BB962C8B-B14F-4D97-AF65-F5344CB8AC3E}">
        <p14:creationId xmlns:p14="http://schemas.microsoft.com/office/powerpoint/2010/main" val="25576616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REMARKS OF THE PARTICIPANTS</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graphicFrame>
        <p:nvGraphicFramePr>
          <p:cNvPr id="6" name="表格 5"/>
          <p:cNvGraphicFramePr>
            <a:graphicFrameLocks noGrp="1"/>
          </p:cNvGraphicFramePr>
          <p:nvPr>
            <p:extLst>
              <p:ext uri="{D42A27DB-BD31-4B8C-83A1-F6EECF244321}">
                <p14:modId xmlns:p14="http://schemas.microsoft.com/office/powerpoint/2010/main" val="3760538865"/>
              </p:ext>
            </p:extLst>
          </p:nvPr>
        </p:nvGraphicFramePr>
        <p:xfrm>
          <a:off x="388577" y="1461821"/>
          <a:ext cx="9575029" cy="5303103"/>
        </p:xfrm>
        <a:graphic>
          <a:graphicData uri="http://schemas.openxmlformats.org/drawingml/2006/table">
            <a:tbl>
              <a:tblPr firstRow="1" bandRow="1">
                <a:tableStyleId>{5C22544A-7EE6-4342-B048-85BDC9FD1C3A}</a:tableStyleId>
              </a:tblPr>
              <a:tblGrid>
                <a:gridCol w="1392097">
                  <a:extLst>
                    <a:ext uri="{9D8B030D-6E8A-4147-A177-3AD203B41FA5}">
                      <a16:colId xmlns:a16="http://schemas.microsoft.com/office/drawing/2014/main" val="3039341179"/>
                    </a:ext>
                  </a:extLst>
                </a:gridCol>
                <a:gridCol w="4572000">
                  <a:extLst>
                    <a:ext uri="{9D8B030D-6E8A-4147-A177-3AD203B41FA5}">
                      <a16:colId xmlns:a16="http://schemas.microsoft.com/office/drawing/2014/main" val="560312646"/>
                    </a:ext>
                  </a:extLst>
                </a:gridCol>
                <a:gridCol w="3610932">
                  <a:extLst>
                    <a:ext uri="{9D8B030D-6E8A-4147-A177-3AD203B41FA5}">
                      <a16:colId xmlns:a16="http://schemas.microsoft.com/office/drawing/2014/main" val="1065550721"/>
                    </a:ext>
                  </a:extLst>
                </a:gridCol>
              </a:tblGrid>
              <a:tr h="334931">
                <a:tc>
                  <a:txBody>
                    <a:bodyPr/>
                    <a:lstStyle/>
                    <a:p>
                      <a:pPr algn="ctr"/>
                      <a:r>
                        <a:rPr lang="en-US" altLang="zh-CN" dirty="0" smtClean="0"/>
                        <a:t>Laboratory</a:t>
                      </a:r>
                      <a:endParaRPr lang="zh-CN" altLang="en-US" dirty="0"/>
                    </a:p>
                  </a:txBody>
                  <a:tcPr/>
                </a:tc>
                <a:tc>
                  <a:txBody>
                    <a:bodyPr/>
                    <a:lstStyle/>
                    <a:p>
                      <a:pPr algn="ctr"/>
                      <a:r>
                        <a:rPr lang="en-US" altLang="zh-CN" dirty="0" smtClean="0"/>
                        <a:t>Column</a:t>
                      </a:r>
                      <a:endParaRPr lang="zh-CN" altLang="en-US" dirty="0"/>
                    </a:p>
                  </a:txBody>
                  <a:tcPr/>
                </a:tc>
                <a:tc>
                  <a:txBody>
                    <a:bodyPr/>
                    <a:lstStyle/>
                    <a:p>
                      <a:pPr algn="ctr"/>
                      <a:r>
                        <a:rPr lang="en-US" altLang="zh-CN" dirty="0" smtClean="0"/>
                        <a:t>Remarks</a:t>
                      </a:r>
                      <a:endParaRPr lang="zh-CN" altLang="en-US" dirty="0"/>
                    </a:p>
                  </a:txBody>
                  <a:tcPr/>
                </a:tc>
                <a:extLst>
                  <a:ext uri="{0D108BD9-81ED-4DB2-BD59-A6C34878D82A}">
                    <a16:rowId xmlns:a16="http://schemas.microsoft.com/office/drawing/2014/main" val="1872601573"/>
                  </a:ext>
                </a:extLst>
              </a:tr>
              <a:tr h="1088526">
                <a:tc>
                  <a:txBody>
                    <a:bodyPr/>
                    <a:lstStyle/>
                    <a:p>
                      <a:pPr algn="ctr"/>
                      <a:r>
                        <a:rPr lang="en-US" altLang="zh-CN" dirty="0" smtClean="0"/>
                        <a:t>Lab 9</a:t>
                      </a:r>
                      <a:endParaRPr lang="zh-CN" altLang="en-US" dirty="0"/>
                    </a:p>
                  </a:txBody>
                  <a:tcPr/>
                </a:tc>
                <a:tc>
                  <a:txBody>
                    <a:bodyPr/>
                    <a:lstStyle/>
                    <a:p>
                      <a:pPr algn="ctr"/>
                      <a:r>
                        <a:rPr lang="en-US" altLang="zh-CN" sz="1800" kern="1200" dirty="0" smtClean="0">
                          <a:solidFill>
                            <a:schemeClr val="dk1"/>
                          </a:solidFill>
                          <a:effectLst/>
                          <a:latin typeface="+mn-lt"/>
                          <a:ea typeface="+mn-ea"/>
                          <a:cs typeface="+mn-cs"/>
                        </a:rPr>
                        <a:t>CHIRALPAK AD-H </a:t>
                      </a:r>
                      <a:r>
                        <a:rPr lang="en-GB" altLang="zh-CN" sz="1800" kern="1200" dirty="0" smtClean="0">
                          <a:solidFill>
                            <a:schemeClr val="dk1"/>
                          </a:solidFill>
                          <a:effectLst/>
                          <a:latin typeface="+mn-lt"/>
                          <a:ea typeface="+mn-ea"/>
                          <a:cs typeface="+mn-cs"/>
                        </a:rPr>
                        <a:t>(Daicel, 4.6 mm x 250 mm, 5 µm)</a:t>
                      </a:r>
                      <a:endParaRPr lang="zh-CN" altLang="en-US" dirty="0"/>
                    </a:p>
                  </a:txBody>
                  <a:tcPr/>
                </a:tc>
                <a:tc>
                  <a:txBody>
                    <a:bodyPr/>
                    <a:lstStyle/>
                    <a:p>
                      <a:pPr algn="ctr"/>
                      <a:r>
                        <a:rPr lang="zh-CN" altLang="zh-CN" sz="1800" kern="1200" dirty="0" smtClean="0">
                          <a:solidFill>
                            <a:schemeClr val="dk1"/>
                          </a:solidFill>
                          <a:effectLst/>
                          <a:latin typeface="+mn-lt"/>
                          <a:ea typeface="+mn-ea"/>
                          <a:cs typeface="+mn-cs"/>
                        </a:rPr>
                        <a:t> </a:t>
                      </a:r>
                      <a:r>
                        <a:rPr lang="en-GB" altLang="zh-CN" sz="1800" kern="1200" dirty="0" smtClean="0">
                          <a:solidFill>
                            <a:schemeClr val="dk1"/>
                          </a:solidFill>
                          <a:effectLst/>
                          <a:latin typeface="+mn-lt"/>
                          <a:ea typeface="+mn-ea"/>
                          <a:cs typeface="+mn-cs"/>
                        </a:rPr>
                        <a:t>Injection volume can’t be set 1.5 </a:t>
                      </a:r>
                      <a:r>
                        <a:rPr lang="fr-FR" altLang="zh-CN" sz="1800" kern="1200" dirty="0" smtClean="0">
                          <a:solidFill>
                            <a:schemeClr val="dk1"/>
                          </a:solidFill>
                          <a:effectLst/>
                          <a:latin typeface="+mn-lt"/>
                          <a:ea typeface="+mn-ea"/>
                          <a:cs typeface="+mn-cs"/>
                        </a:rPr>
                        <a:t>µL </a:t>
                      </a:r>
                      <a:r>
                        <a:rPr lang="en-GB" altLang="zh-CN" sz="1800" kern="1200" dirty="0" smtClean="0">
                          <a:solidFill>
                            <a:schemeClr val="dk1"/>
                          </a:solidFill>
                          <a:effectLst/>
                          <a:latin typeface="+mn-lt"/>
                          <a:ea typeface="+mn-ea"/>
                          <a:cs typeface="+mn-cs"/>
                        </a:rPr>
                        <a:t>due to apparatus specifications. Column temperature 30</a:t>
                      </a:r>
                      <a:r>
                        <a:rPr lang="en-US" altLang="zh-CN" sz="1800" kern="1200" dirty="0" smtClean="0">
                          <a:solidFill>
                            <a:schemeClr val="dk1"/>
                          </a:solidFill>
                          <a:effectLst/>
                          <a:latin typeface="+mn-lt"/>
                          <a:ea typeface="+mn-ea"/>
                          <a:cs typeface="+mn-cs"/>
                        </a:rPr>
                        <a:t>°C</a:t>
                      </a:r>
                      <a:r>
                        <a:rPr lang="en-GB" altLang="zh-CN" sz="1800" kern="1200" dirty="0" smtClean="0">
                          <a:solidFill>
                            <a:schemeClr val="dk1"/>
                          </a:solidFill>
                          <a:effectLst/>
                          <a:latin typeface="+mn-lt"/>
                          <a:ea typeface="+mn-ea"/>
                          <a:cs typeface="+mn-cs"/>
                        </a:rPr>
                        <a:t>.</a:t>
                      </a:r>
                      <a:endParaRPr lang="zh-CN" altLang="en-US" dirty="0"/>
                    </a:p>
                  </a:txBody>
                  <a:tcPr/>
                </a:tc>
                <a:extLst>
                  <a:ext uri="{0D108BD9-81ED-4DB2-BD59-A6C34878D82A}">
                    <a16:rowId xmlns:a16="http://schemas.microsoft.com/office/drawing/2014/main" val="3863697062"/>
                  </a:ext>
                </a:extLst>
              </a:tr>
              <a:tr h="586129">
                <a:tc>
                  <a:txBody>
                    <a:bodyPr/>
                    <a:lstStyle/>
                    <a:p>
                      <a:pPr algn="ctr"/>
                      <a:r>
                        <a:rPr lang="en-US" altLang="zh-CN" dirty="0" smtClean="0"/>
                        <a:t>Lab 10</a:t>
                      </a:r>
                      <a:endParaRPr lang="zh-CN" altLang="en-US"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altLang="zh-CN" sz="1800" kern="1200" dirty="0" smtClean="0">
                          <a:solidFill>
                            <a:schemeClr val="dk1"/>
                          </a:solidFill>
                          <a:effectLst/>
                          <a:latin typeface="+mn-lt"/>
                          <a:ea typeface="+mn-ea"/>
                          <a:cs typeface="+mn-cs"/>
                        </a:rPr>
                        <a:t>CHIRALPAK AD-H 250mm x 4.6mm, 5μm, Part No. 19325</a:t>
                      </a:r>
                      <a:endParaRPr lang="zh-CN" altLang="zh-CN" sz="1800" kern="1200" dirty="0" smtClean="0">
                        <a:solidFill>
                          <a:schemeClr val="dk1"/>
                        </a:solidFill>
                        <a:effectLst/>
                        <a:latin typeface="+mn-lt"/>
                        <a:ea typeface="+mn-ea"/>
                        <a:cs typeface="+mn-cs"/>
                      </a:endParaRPr>
                    </a:p>
                  </a:txBody>
                  <a:tcPr/>
                </a:tc>
                <a:tc>
                  <a:txBody>
                    <a:bodyPr/>
                    <a:lstStyle/>
                    <a:p>
                      <a:r>
                        <a:rPr lang="en-GB" altLang="zh-CN" sz="1800" kern="1200" dirty="0" smtClean="0">
                          <a:solidFill>
                            <a:schemeClr val="dk1"/>
                          </a:solidFill>
                          <a:effectLst/>
                          <a:latin typeface="+mn-lt"/>
                          <a:ea typeface="+mn-ea"/>
                          <a:cs typeface="+mn-cs"/>
                        </a:rPr>
                        <a:t> </a:t>
                      </a:r>
                      <a:r>
                        <a:rPr lang="zh-CN" altLang="zh-CN" sz="1800" kern="1200" dirty="0" smtClean="0">
                          <a:solidFill>
                            <a:schemeClr val="dk1"/>
                          </a:solidFill>
                          <a:effectLst/>
                          <a:latin typeface="+mn-lt"/>
                          <a:ea typeface="+mn-ea"/>
                          <a:cs typeface="+mn-cs"/>
                        </a:rPr>
                        <a:t> </a:t>
                      </a:r>
                      <a:r>
                        <a:rPr lang="en-GB" altLang="zh-CN" sz="1800" kern="1200" dirty="0" smtClean="0">
                          <a:solidFill>
                            <a:schemeClr val="dk1"/>
                          </a:solidFill>
                          <a:effectLst/>
                          <a:latin typeface="+mn-lt"/>
                          <a:ea typeface="+mn-ea"/>
                          <a:cs typeface="+mn-cs"/>
                        </a:rPr>
                        <a:t>Injection volume 1.5 </a:t>
                      </a:r>
                      <a:r>
                        <a:rPr lang="en-GB" altLang="zh-CN" sz="1800" kern="1200" dirty="0" err="1" smtClean="0">
                          <a:solidFill>
                            <a:schemeClr val="dk1"/>
                          </a:solidFill>
                          <a:effectLst/>
                          <a:latin typeface="+mn-lt"/>
                          <a:ea typeface="+mn-ea"/>
                          <a:cs typeface="+mn-cs"/>
                        </a:rPr>
                        <a:t>μL</a:t>
                      </a:r>
                      <a:r>
                        <a:rPr lang="en-GB" altLang="zh-CN" sz="1800" kern="1200" dirty="0" smtClean="0">
                          <a:solidFill>
                            <a:schemeClr val="dk1"/>
                          </a:solidFill>
                          <a:effectLst/>
                          <a:latin typeface="+mn-lt"/>
                          <a:ea typeface="+mn-ea"/>
                          <a:cs typeface="+mn-cs"/>
                        </a:rPr>
                        <a:t> is changed to 5 </a:t>
                      </a:r>
                      <a:r>
                        <a:rPr lang="en-GB" altLang="zh-CN" sz="1800" kern="1200" dirty="0" err="1" smtClean="0">
                          <a:solidFill>
                            <a:schemeClr val="dk1"/>
                          </a:solidFill>
                          <a:effectLst/>
                          <a:latin typeface="+mn-lt"/>
                          <a:ea typeface="+mn-ea"/>
                          <a:cs typeface="+mn-cs"/>
                        </a:rPr>
                        <a:t>μL</a:t>
                      </a:r>
                      <a:endParaRPr lang="zh-CN" altLang="zh-CN" sz="1800" kern="1200" dirty="0" smtClean="0">
                        <a:solidFill>
                          <a:schemeClr val="dk1"/>
                        </a:solidFill>
                        <a:effectLst/>
                        <a:latin typeface="+mn-lt"/>
                        <a:ea typeface="+mn-ea"/>
                        <a:cs typeface="+mn-cs"/>
                      </a:endParaRPr>
                    </a:p>
                  </a:txBody>
                  <a:tcPr/>
                </a:tc>
                <a:extLst>
                  <a:ext uri="{0D108BD9-81ED-4DB2-BD59-A6C34878D82A}">
                    <a16:rowId xmlns:a16="http://schemas.microsoft.com/office/drawing/2014/main" val="2746130521"/>
                  </a:ext>
                </a:extLst>
              </a:tr>
              <a:tr h="586129">
                <a:tc>
                  <a:txBody>
                    <a:bodyPr/>
                    <a:lstStyle/>
                    <a:p>
                      <a:pPr algn="ctr"/>
                      <a:r>
                        <a:rPr lang="en-US" altLang="zh-CN" dirty="0" smtClean="0"/>
                        <a:t>Lab 11</a:t>
                      </a:r>
                      <a:endParaRPr lang="zh-CN" altLang="en-US" dirty="0"/>
                    </a:p>
                  </a:txBody>
                  <a:tcPr/>
                </a:tc>
                <a:tc>
                  <a:txBody>
                    <a:bodyPr/>
                    <a:lstStyle/>
                    <a:p>
                      <a:pPr algn="ctr"/>
                      <a:r>
                        <a:rPr lang="en-GB" altLang="zh-CN" sz="1800" kern="1200" dirty="0" err="1" smtClean="0">
                          <a:solidFill>
                            <a:schemeClr val="dk1"/>
                          </a:solidFill>
                          <a:effectLst/>
                          <a:latin typeface="+mn-lt"/>
                          <a:ea typeface="+mn-ea"/>
                          <a:cs typeface="+mn-cs"/>
                        </a:rPr>
                        <a:t>Chiralcel</a:t>
                      </a:r>
                      <a:r>
                        <a:rPr lang="en-GB" altLang="zh-CN" sz="1800" kern="1200" dirty="0" smtClean="0">
                          <a:solidFill>
                            <a:schemeClr val="dk1"/>
                          </a:solidFill>
                          <a:effectLst/>
                          <a:latin typeface="+mn-lt"/>
                          <a:ea typeface="+mn-ea"/>
                          <a:cs typeface="+mn-cs"/>
                        </a:rPr>
                        <a:t> AD-H 5µm, Daicel, 250 mm x 4.6mm, Part No. 19325</a:t>
                      </a:r>
                      <a:endParaRPr lang="zh-CN" altLang="en-US" dirty="0"/>
                    </a:p>
                  </a:txBody>
                  <a:tcPr/>
                </a:tc>
                <a:tc>
                  <a:txBody>
                    <a:bodyPr/>
                    <a:lstStyle/>
                    <a:p>
                      <a:r>
                        <a:rPr lang="en-GB" altLang="zh-CN" sz="1800" kern="1200" dirty="0" smtClean="0">
                          <a:solidFill>
                            <a:schemeClr val="dk1"/>
                          </a:solidFill>
                          <a:effectLst/>
                          <a:latin typeface="+mn-lt"/>
                          <a:ea typeface="+mn-ea"/>
                          <a:cs typeface="+mn-cs"/>
                        </a:rPr>
                        <a:t>increased the flow from 0.6 to 0.8 mL/min</a:t>
                      </a:r>
                      <a:endParaRPr lang="zh-CN" altLang="zh-CN" sz="1800" kern="1200" dirty="0" smtClean="0">
                        <a:solidFill>
                          <a:schemeClr val="dk1"/>
                        </a:solidFill>
                        <a:effectLst/>
                        <a:latin typeface="+mn-lt"/>
                        <a:ea typeface="+mn-ea"/>
                        <a:cs typeface="+mn-cs"/>
                      </a:endParaRPr>
                    </a:p>
                  </a:txBody>
                  <a:tcPr/>
                </a:tc>
                <a:extLst>
                  <a:ext uri="{0D108BD9-81ED-4DB2-BD59-A6C34878D82A}">
                    <a16:rowId xmlns:a16="http://schemas.microsoft.com/office/drawing/2014/main" val="2184162625"/>
                  </a:ext>
                </a:extLst>
              </a:tr>
              <a:tr h="689063">
                <a:tc>
                  <a:txBody>
                    <a:bodyPr/>
                    <a:lstStyle/>
                    <a:p>
                      <a:pPr algn="ctr"/>
                      <a:r>
                        <a:rPr lang="en-US" altLang="zh-CN" dirty="0" smtClean="0"/>
                        <a:t>Lab 12</a:t>
                      </a:r>
                      <a:endParaRPr lang="zh-CN" altLang="en-US" dirty="0"/>
                    </a:p>
                  </a:txBody>
                  <a:tcPr/>
                </a:tc>
                <a:tc>
                  <a:txBody>
                    <a:bodyPr/>
                    <a:lstStyle/>
                    <a:p>
                      <a:r>
                        <a:rPr lang="en-GB" altLang="zh-CN" sz="1800" kern="1200" dirty="0" smtClean="0">
                          <a:solidFill>
                            <a:schemeClr val="dk1"/>
                          </a:solidFill>
                          <a:effectLst/>
                          <a:latin typeface="+mn-lt"/>
                          <a:ea typeface="+mn-ea"/>
                          <a:cs typeface="+mn-cs"/>
                        </a:rPr>
                        <a:t>Dimensions: 250mm x 4.6 mm, CHIRALPAK AD-H, Part No: 19325 Particle Size:  5 </a:t>
                      </a:r>
                      <a:r>
                        <a:rPr lang="en-GB" altLang="zh-CN" sz="1800" kern="1200" dirty="0" err="1" smtClean="0">
                          <a:solidFill>
                            <a:schemeClr val="dk1"/>
                          </a:solidFill>
                          <a:effectLst/>
                          <a:latin typeface="+mn-lt"/>
                          <a:ea typeface="+mn-ea"/>
                          <a:cs typeface="+mn-cs"/>
                        </a:rPr>
                        <a:t>μm</a:t>
                      </a:r>
                      <a:endParaRPr lang="zh-CN" altLang="en-US" dirty="0"/>
                    </a:p>
                  </a:txBody>
                  <a:tcPr/>
                </a:tc>
                <a:tc>
                  <a:txBody>
                    <a:bodyPr/>
                    <a:lstStyle/>
                    <a:p>
                      <a:pPr algn="ctr"/>
                      <a:r>
                        <a:rPr lang="en-GB" altLang="zh-CN" sz="1800" kern="1200" dirty="0" smtClean="0">
                          <a:solidFill>
                            <a:schemeClr val="dk1"/>
                          </a:solidFill>
                          <a:effectLst/>
                          <a:latin typeface="+mn-lt"/>
                          <a:ea typeface="+mn-ea"/>
                          <a:cs typeface="+mn-cs"/>
                        </a:rPr>
                        <a:t>Run-time for each injection was determined as 20 minutes.</a:t>
                      </a:r>
                      <a:endParaRPr lang="zh-CN" altLang="en-US" dirty="0"/>
                    </a:p>
                  </a:txBody>
                  <a:tcPr/>
                </a:tc>
                <a:extLst>
                  <a:ext uri="{0D108BD9-81ED-4DB2-BD59-A6C34878D82A}">
                    <a16:rowId xmlns:a16="http://schemas.microsoft.com/office/drawing/2014/main" val="3552516674"/>
                  </a:ext>
                </a:extLst>
              </a:tr>
              <a:tr h="837327">
                <a:tc>
                  <a:txBody>
                    <a:bodyPr/>
                    <a:lstStyle/>
                    <a:p>
                      <a:pPr algn="ctr"/>
                      <a:r>
                        <a:rPr lang="en-US" altLang="zh-CN" dirty="0" smtClean="0"/>
                        <a:t>Lab 13</a:t>
                      </a:r>
                      <a:endParaRPr lang="zh-CN" altLang="en-US" dirty="0"/>
                    </a:p>
                  </a:txBody>
                  <a:tcPr/>
                </a:tc>
                <a:tc>
                  <a:txBody>
                    <a:bodyPr/>
                    <a:lstStyle/>
                    <a:p>
                      <a:pPr algn="ctr"/>
                      <a:r>
                        <a:rPr lang="fr-FR" altLang="zh-CN" sz="1800" kern="1200" dirty="0" smtClean="0">
                          <a:solidFill>
                            <a:schemeClr val="dk1"/>
                          </a:solidFill>
                          <a:effectLst/>
                          <a:latin typeface="+mn-lt"/>
                          <a:ea typeface="+mn-ea"/>
                          <a:cs typeface="+mn-cs"/>
                        </a:rPr>
                        <a:t>Daicel Corporation, Chiralpak AD-H, 4.6 mm x 250 mm, 5 µm. Lot number ADH0CE-XH094</a:t>
                      </a:r>
                      <a:endParaRPr lang="zh-CN" altLang="en-US" dirty="0"/>
                    </a:p>
                  </a:txBody>
                  <a:tcPr/>
                </a:tc>
                <a:tc>
                  <a:txBody>
                    <a:bodyPr/>
                    <a:lstStyle/>
                    <a:p>
                      <a:pPr algn="ctr"/>
                      <a:r>
                        <a:rPr lang="en-GB" altLang="zh-CN" sz="1800" kern="1200" dirty="0" smtClean="0">
                          <a:solidFill>
                            <a:schemeClr val="dk1"/>
                          </a:solidFill>
                          <a:effectLst/>
                          <a:latin typeface="+mn-lt"/>
                          <a:ea typeface="+mn-ea"/>
                          <a:cs typeface="+mn-cs"/>
                        </a:rPr>
                        <a:t>None</a:t>
                      </a:r>
                      <a:endParaRPr lang="zh-CN" altLang="en-US" dirty="0"/>
                    </a:p>
                  </a:txBody>
                  <a:tcPr/>
                </a:tc>
                <a:extLst>
                  <a:ext uri="{0D108BD9-81ED-4DB2-BD59-A6C34878D82A}">
                    <a16:rowId xmlns:a16="http://schemas.microsoft.com/office/drawing/2014/main" val="237408848"/>
                  </a:ext>
                </a:extLst>
              </a:tr>
              <a:tr h="865000">
                <a:tc>
                  <a:txBody>
                    <a:bodyPr/>
                    <a:lstStyle/>
                    <a:p>
                      <a:pPr algn="ctr"/>
                      <a:r>
                        <a:rPr lang="en-US" altLang="zh-CN" dirty="0" smtClean="0"/>
                        <a:t>Lab 14</a:t>
                      </a:r>
                      <a:endParaRPr lang="zh-CN" altLang="en-US" dirty="0"/>
                    </a:p>
                  </a:txBody>
                  <a:tcPr/>
                </a:tc>
                <a:tc>
                  <a:txBody>
                    <a:bodyPr/>
                    <a:lstStyle/>
                    <a:p>
                      <a:pPr algn="ctr"/>
                      <a:r>
                        <a:rPr lang="en-US" altLang="zh-CN" sz="1800" kern="1200" dirty="0" smtClean="0">
                          <a:solidFill>
                            <a:schemeClr val="dk1"/>
                          </a:solidFill>
                          <a:effectLst/>
                          <a:latin typeface="+mn-lt"/>
                          <a:ea typeface="+mn-ea"/>
                          <a:cs typeface="+mn-cs"/>
                        </a:rPr>
                        <a:t>CHIRALPAK, AD-H, 250</a:t>
                      </a:r>
                      <a:r>
                        <a:rPr lang="en-GB" altLang="zh-CN" sz="1800" kern="1200" dirty="0" smtClean="0">
                          <a:solidFill>
                            <a:schemeClr val="dk1"/>
                          </a:solidFill>
                          <a:effectLst/>
                          <a:latin typeface="+mn-lt"/>
                          <a:ea typeface="+mn-ea"/>
                          <a:cs typeface="+mn-cs"/>
                        </a:rPr>
                        <a:t> x </a:t>
                      </a:r>
                      <a:r>
                        <a:rPr lang="en-US" altLang="zh-CN" sz="1800" kern="1200" dirty="0" smtClean="0">
                          <a:solidFill>
                            <a:schemeClr val="dk1"/>
                          </a:solidFill>
                          <a:effectLst/>
                          <a:latin typeface="+mn-lt"/>
                          <a:ea typeface="+mn-ea"/>
                          <a:cs typeface="+mn-cs"/>
                        </a:rPr>
                        <a:t>4.6mm</a:t>
                      </a:r>
                      <a:r>
                        <a:rPr lang="en-GB" altLang="zh-CN" sz="1800" kern="1200" dirty="0" smtClean="0">
                          <a:solidFill>
                            <a:schemeClr val="dk1"/>
                          </a:solidFill>
                          <a:effectLst/>
                          <a:latin typeface="+mn-lt"/>
                          <a:ea typeface="+mn-ea"/>
                          <a:cs typeface="+mn-cs"/>
                        </a:rPr>
                        <a:t> x </a:t>
                      </a:r>
                      <a:r>
                        <a:rPr lang="en-US" altLang="zh-CN" sz="1800" kern="1200" dirty="0" smtClean="0">
                          <a:solidFill>
                            <a:schemeClr val="dk1"/>
                          </a:solidFill>
                          <a:effectLst/>
                          <a:latin typeface="+mn-lt"/>
                          <a:ea typeface="+mn-ea"/>
                          <a:cs typeface="+mn-cs"/>
                        </a:rPr>
                        <a:t>5um, Part No.: 20325</a:t>
                      </a:r>
                      <a:endParaRPr lang="zh-CN" altLang="en-US" dirty="0"/>
                    </a:p>
                  </a:txBody>
                  <a:tcPr/>
                </a:tc>
                <a:tc>
                  <a:txBody>
                    <a:bodyPr/>
                    <a:lstStyle/>
                    <a:p>
                      <a:pPr algn="ctr"/>
                      <a:r>
                        <a:rPr lang="en-GB" altLang="zh-CN" sz="1800" kern="1200" dirty="0" smtClean="0">
                          <a:solidFill>
                            <a:schemeClr val="dk1"/>
                          </a:solidFill>
                          <a:effectLst/>
                          <a:latin typeface="+mn-lt"/>
                          <a:ea typeface="+mn-ea"/>
                          <a:cs typeface="+mn-cs"/>
                        </a:rPr>
                        <a:t>None</a:t>
                      </a:r>
                      <a:endParaRPr lang="zh-CN" altLang="en-US" dirty="0"/>
                    </a:p>
                  </a:txBody>
                  <a:tcPr/>
                </a:tc>
                <a:extLst>
                  <a:ext uri="{0D108BD9-81ED-4DB2-BD59-A6C34878D82A}">
                    <a16:rowId xmlns:a16="http://schemas.microsoft.com/office/drawing/2014/main" val="239840855"/>
                  </a:ext>
                </a:extLst>
              </a:tr>
            </a:tbl>
          </a:graphicData>
        </a:graphic>
      </p:graphicFrame>
    </p:spTree>
    <p:extLst>
      <p:ext uri="{BB962C8B-B14F-4D97-AF65-F5344CB8AC3E}">
        <p14:creationId xmlns:p14="http://schemas.microsoft.com/office/powerpoint/2010/main" val="12523161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REMARKS OF THE PARTICIPANTS</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graphicFrame>
        <p:nvGraphicFramePr>
          <p:cNvPr id="6" name="表格 5"/>
          <p:cNvGraphicFramePr>
            <a:graphicFrameLocks noGrp="1"/>
          </p:cNvGraphicFramePr>
          <p:nvPr>
            <p:extLst>
              <p:ext uri="{D42A27DB-BD31-4B8C-83A1-F6EECF244321}">
                <p14:modId xmlns:p14="http://schemas.microsoft.com/office/powerpoint/2010/main" val="3741271760"/>
              </p:ext>
            </p:extLst>
          </p:nvPr>
        </p:nvGraphicFramePr>
        <p:xfrm>
          <a:off x="677335" y="1461820"/>
          <a:ext cx="9575029" cy="4106046"/>
        </p:xfrm>
        <a:graphic>
          <a:graphicData uri="http://schemas.openxmlformats.org/drawingml/2006/table">
            <a:tbl>
              <a:tblPr firstRow="1" bandRow="1">
                <a:tableStyleId>{5C22544A-7EE6-4342-B048-85BDC9FD1C3A}</a:tableStyleId>
              </a:tblPr>
              <a:tblGrid>
                <a:gridCol w="1392097">
                  <a:extLst>
                    <a:ext uri="{9D8B030D-6E8A-4147-A177-3AD203B41FA5}">
                      <a16:colId xmlns:a16="http://schemas.microsoft.com/office/drawing/2014/main" val="3039341179"/>
                    </a:ext>
                  </a:extLst>
                </a:gridCol>
                <a:gridCol w="3296652">
                  <a:extLst>
                    <a:ext uri="{9D8B030D-6E8A-4147-A177-3AD203B41FA5}">
                      <a16:colId xmlns:a16="http://schemas.microsoft.com/office/drawing/2014/main" val="560312646"/>
                    </a:ext>
                  </a:extLst>
                </a:gridCol>
                <a:gridCol w="4886280">
                  <a:extLst>
                    <a:ext uri="{9D8B030D-6E8A-4147-A177-3AD203B41FA5}">
                      <a16:colId xmlns:a16="http://schemas.microsoft.com/office/drawing/2014/main" val="1065550721"/>
                    </a:ext>
                  </a:extLst>
                </a:gridCol>
              </a:tblGrid>
              <a:tr h="334931">
                <a:tc>
                  <a:txBody>
                    <a:bodyPr/>
                    <a:lstStyle/>
                    <a:p>
                      <a:pPr algn="ctr"/>
                      <a:r>
                        <a:rPr lang="en-US" altLang="zh-CN" dirty="0" smtClean="0"/>
                        <a:t>Laboratory</a:t>
                      </a:r>
                      <a:endParaRPr lang="zh-CN" altLang="en-US" dirty="0"/>
                    </a:p>
                  </a:txBody>
                  <a:tcPr/>
                </a:tc>
                <a:tc>
                  <a:txBody>
                    <a:bodyPr/>
                    <a:lstStyle/>
                    <a:p>
                      <a:pPr algn="ctr"/>
                      <a:r>
                        <a:rPr lang="en-US" altLang="zh-CN" dirty="0" smtClean="0"/>
                        <a:t>Column</a:t>
                      </a:r>
                      <a:endParaRPr lang="zh-CN" altLang="en-US" dirty="0"/>
                    </a:p>
                  </a:txBody>
                  <a:tcPr/>
                </a:tc>
                <a:tc>
                  <a:txBody>
                    <a:bodyPr/>
                    <a:lstStyle/>
                    <a:p>
                      <a:pPr algn="ctr"/>
                      <a:r>
                        <a:rPr lang="en-US" altLang="zh-CN" dirty="0" smtClean="0"/>
                        <a:t>Remarks</a:t>
                      </a:r>
                      <a:endParaRPr lang="zh-CN" altLang="en-US" dirty="0"/>
                    </a:p>
                  </a:txBody>
                  <a:tcPr/>
                </a:tc>
                <a:extLst>
                  <a:ext uri="{0D108BD9-81ED-4DB2-BD59-A6C34878D82A}">
                    <a16:rowId xmlns:a16="http://schemas.microsoft.com/office/drawing/2014/main" val="1872601573"/>
                  </a:ext>
                </a:extLst>
              </a:tr>
              <a:tr h="1088526">
                <a:tc>
                  <a:txBody>
                    <a:bodyPr/>
                    <a:lstStyle/>
                    <a:p>
                      <a:pPr algn="ctr"/>
                      <a:r>
                        <a:rPr lang="en-US" altLang="zh-CN" dirty="0" smtClean="0"/>
                        <a:t>Lab 15</a:t>
                      </a:r>
                      <a:endParaRPr lang="zh-CN" altLang="en-US" dirty="0"/>
                    </a:p>
                  </a:txBody>
                  <a:tcPr/>
                </a:tc>
                <a:tc>
                  <a:txBody>
                    <a:bodyPr/>
                    <a:lstStyle/>
                    <a:p>
                      <a:pPr algn="ctr"/>
                      <a:r>
                        <a:rPr lang="zh-CN" altLang="zh-CN" sz="1800" kern="1200" dirty="0" smtClean="0">
                          <a:solidFill>
                            <a:schemeClr val="dk1"/>
                          </a:solidFill>
                          <a:effectLst/>
                          <a:latin typeface="+mn-lt"/>
                          <a:ea typeface="+mn-ea"/>
                          <a:cs typeface="+mn-cs"/>
                        </a:rPr>
                        <a:t> </a:t>
                      </a:r>
                      <a:r>
                        <a:rPr lang="en-GB" altLang="zh-CN" sz="1800" kern="1200" dirty="0" smtClean="0">
                          <a:solidFill>
                            <a:schemeClr val="dk1"/>
                          </a:solidFill>
                          <a:effectLst/>
                          <a:latin typeface="+mn-lt"/>
                          <a:ea typeface="+mn-ea"/>
                          <a:cs typeface="+mn-cs"/>
                        </a:rPr>
                        <a:t>Daicel, Dimensions: 250 x 4.6mm, 5 µm, Serial Number:19325</a:t>
                      </a:r>
                      <a:endParaRPr lang="zh-CN" altLang="en-US" dirty="0"/>
                    </a:p>
                  </a:txBody>
                  <a:tcPr/>
                </a:tc>
                <a:tc>
                  <a:txBody>
                    <a:bodyPr/>
                    <a:lstStyle/>
                    <a:p>
                      <a:pPr algn="ctr"/>
                      <a:r>
                        <a:rPr lang="en-GB" altLang="zh-CN" sz="1800" kern="1200" dirty="0" smtClean="0">
                          <a:solidFill>
                            <a:schemeClr val="dk1"/>
                          </a:solidFill>
                          <a:effectLst/>
                          <a:latin typeface="+mn-lt"/>
                          <a:ea typeface="+mn-ea"/>
                          <a:cs typeface="+mn-cs"/>
                        </a:rPr>
                        <a:t>Injection volume changed to 5 µL Instead of 1.5 µL</a:t>
                      </a:r>
                      <a:endParaRPr lang="zh-CN" altLang="en-US" dirty="0"/>
                    </a:p>
                  </a:txBody>
                  <a:tcPr/>
                </a:tc>
                <a:extLst>
                  <a:ext uri="{0D108BD9-81ED-4DB2-BD59-A6C34878D82A}">
                    <a16:rowId xmlns:a16="http://schemas.microsoft.com/office/drawing/2014/main" val="3863697062"/>
                  </a:ext>
                </a:extLst>
              </a:tr>
              <a:tr h="586129">
                <a:tc>
                  <a:txBody>
                    <a:bodyPr/>
                    <a:lstStyle/>
                    <a:p>
                      <a:pPr algn="ctr"/>
                      <a:r>
                        <a:rPr lang="en-US" altLang="zh-CN" dirty="0" smtClean="0"/>
                        <a:t>Lab 16</a:t>
                      </a:r>
                      <a:endParaRPr lang="zh-CN" altLang="en-US"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zh-CN" sz="1800" kern="1200" dirty="0" err="1" smtClean="0">
                          <a:solidFill>
                            <a:schemeClr val="dk1"/>
                          </a:solidFill>
                          <a:effectLst/>
                          <a:latin typeface="+mn-lt"/>
                          <a:ea typeface="+mn-ea"/>
                          <a:cs typeface="+mn-cs"/>
                        </a:rPr>
                        <a:t>Phenomenex</a:t>
                      </a:r>
                      <a:r>
                        <a:rPr lang="en-US" altLang="zh-CN" sz="1800" kern="1200" dirty="0" smtClean="0">
                          <a:solidFill>
                            <a:schemeClr val="dk1"/>
                          </a:solidFill>
                          <a:effectLst/>
                          <a:latin typeface="+mn-lt"/>
                          <a:ea typeface="+mn-ea"/>
                          <a:cs typeface="+mn-cs"/>
                        </a:rPr>
                        <a:t> Lux® 5 </a:t>
                      </a:r>
                      <a:r>
                        <a:rPr lang="en-US" altLang="zh-CN" sz="1800" kern="1200" dirty="0" err="1" smtClean="0">
                          <a:solidFill>
                            <a:schemeClr val="dk1"/>
                          </a:solidFill>
                          <a:effectLst/>
                          <a:latin typeface="+mn-lt"/>
                          <a:ea typeface="+mn-ea"/>
                          <a:cs typeface="+mn-cs"/>
                        </a:rPr>
                        <a:t>μm</a:t>
                      </a:r>
                      <a:r>
                        <a:rPr lang="en-US" altLang="zh-CN" sz="1800" kern="1200" dirty="0" smtClean="0">
                          <a:solidFill>
                            <a:schemeClr val="dk1"/>
                          </a:solidFill>
                          <a:effectLst/>
                          <a:latin typeface="+mn-lt"/>
                          <a:ea typeface="+mn-ea"/>
                          <a:cs typeface="+mn-cs"/>
                        </a:rPr>
                        <a:t> Amylose-2, Dimension: 250 x 4.6 mm (</a:t>
                      </a:r>
                      <a:r>
                        <a:rPr lang="en-US" altLang="zh-CN" sz="1800" kern="1200" dirty="0" err="1" smtClean="0">
                          <a:solidFill>
                            <a:schemeClr val="dk1"/>
                          </a:solidFill>
                          <a:effectLst/>
                          <a:latin typeface="+mn-lt"/>
                          <a:ea typeface="+mn-ea"/>
                          <a:cs typeface="+mn-cs"/>
                        </a:rPr>
                        <a:t>i.d</a:t>
                      </a:r>
                      <a:r>
                        <a:rPr lang="en-US" altLang="zh-CN" sz="1800" kern="1200" dirty="0" smtClean="0">
                          <a:solidFill>
                            <a:schemeClr val="dk1"/>
                          </a:solidFill>
                          <a:effectLst/>
                          <a:latin typeface="+mn-lt"/>
                          <a:ea typeface="+mn-ea"/>
                          <a:cs typeface="+mn-cs"/>
                        </a:rPr>
                        <a:t>), S/No: H16-374037, Part No:  OOG-4472-EO</a:t>
                      </a:r>
                      <a:endParaRPr lang="zh-CN" altLang="zh-CN" sz="1800" kern="1200" dirty="0" smtClean="0">
                        <a:solidFill>
                          <a:schemeClr val="dk1"/>
                        </a:solidFill>
                        <a:effectLst/>
                        <a:latin typeface="+mn-lt"/>
                        <a:ea typeface="+mn-ea"/>
                        <a:cs typeface="+mn-cs"/>
                      </a:endParaRPr>
                    </a:p>
                  </a:txBody>
                  <a:tcPr/>
                </a:tc>
                <a:tc>
                  <a:txBody>
                    <a:bodyPr/>
                    <a:lstStyle/>
                    <a:p>
                      <a:r>
                        <a:rPr lang="en-US" altLang="zh-CN" sz="1800" kern="1200" dirty="0" smtClean="0">
                          <a:solidFill>
                            <a:schemeClr val="dk1"/>
                          </a:solidFill>
                          <a:effectLst/>
                          <a:latin typeface="+mn-lt"/>
                          <a:ea typeface="+mn-ea"/>
                          <a:cs typeface="+mn-cs"/>
                        </a:rPr>
                        <a:t>Column HPLC used not similar column in reference method.          Isopropanol change with ethanol, to get better peak chromatogram; diluting the solution, both standard and sample, 10 times, and the volume of the injection became 50µL. Flow rate was changed from 0.6 to 0.8 ml/min.</a:t>
                      </a:r>
                      <a:endParaRPr lang="zh-CN" altLang="zh-CN" sz="1800" kern="1200" dirty="0" smtClean="0">
                        <a:solidFill>
                          <a:schemeClr val="dk1"/>
                        </a:solidFill>
                        <a:effectLst/>
                        <a:latin typeface="+mn-lt"/>
                        <a:ea typeface="+mn-ea"/>
                        <a:cs typeface="+mn-cs"/>
                      </a:endParaRPr>
                    </a:p>
                  </a:txBody>
                  <a:tcPr/>
                </a:tc>
                <a:extLst>
                  <a:ext uri="{0D108BD9-81ED-4DB2-BD59-A6C34878D82A}">
                    <a16:rowId xmlns:a16="http://schemas.microsoft.com/office/drawing/2014/main" val="2746130521"/>
                  </a:ext>
                </a:extLst>
              </a:tr>
              <a:tr h="586129">
                <a:tc>
                  <a:txBody>
                    <a:bodyPr/>
                    <a:lstStyle/>
                    <a:p>
                      <a:pPr algn="ctr"/>
                      <a:r>
                        <a:rPr lang="en-US" altLang="zh-CN" dirty="0" smtClean="0"/>
                        <a:t>Lab 17</a:t>
                      </a:r>
                      <a:endParaRPr lang="zh-CN" altLang="en-US" dirty="0"/>
                    </a:p>
                  </a:txBody>
                  <a:tcPr/>
                </a:tc>
                <a:tc>
                  <a:txBody>
                    <a:bodyPr/>
                    <a:lstStyle/>
                    <a:p>
                      <a:r>
                        <a:rPr lang="en-GB" altLang="zh-CN" sz="1800" kern="1200" dirty="0" err="1" smtClean="0">
                          <a:solidFill>
                            <a:schemeClr val="dk1"/>
                          </a:solidFill>
                          <a:effectLst/>
                          <a:latin typeface="+mn-lt"/>
                          <a:ea typeface="+mn-ea"/>
                          <a:cs typeface="+mn-cs"/>
                        </a:rPr>
                        <a:t>Chiralpak</a:t>
                      </a:r>
                      <a:r>
                        <a:rPr lang="en-GB" altLang="zh-CN" sz="1800" kern="1200" dirty="0" smtClean="0">
                          <a:solidFill>
                            <a:schemeClr val="dk1"/>
                          </a:solidFill>
                          <a:effectLst/>
                          <a:latin typeface="+mn-lt"/>
                          <a:ea typeface="+mn-ea"/>
                          <a:cs typeface="+mn-cs"/>
                        </a:rPr>
                        <a:t> AD-H, 250 mm x 4.6 mm (</a:t>
                      </a:r>
                      <a:r>
                        <a:rPr lang="en-GB" altLang="zh-CN" sz="1800" kern="1200" dirty="0" err="1" smtClean="0">
                          <a:solidFill>
                            <a:schemeClr val="dk1"/>
                          </a:solidFill>
                          <a:effectLst/>
                          <a:latin typeface="+mn-lt"/>
                          <a:ea typeface="+mn-ea"/>
                          <a:cs typeface="+mn-cs"/>
                        </a:rPr>
                        <a:t>i.d</a:t>
                      </a:r>
                      <a:r>
                        <a:rPr lang="en-GB" altLang="zh-CN" sz="1800" kern="1200" dirty="0" smtClean="0">
                          <a:solidFill>
                            <a:schemeClr val="dk1"/>
                          </a:solidFill>
                          <a:effectLst/>
                          <a:latin typeface="+mn-lt"/>
                          <a:ea typeface="+mn-ea"/>
                          <a:cs typeface="+mn-cs"/>
                        </a:rPr>
                        <a:t>), 5.0 µ particle size</a:t>
                      </a:r>
                      <a:endParaRPr lang="zh-CN" altLang="zh-CN" sz="1800" kern="1200" dirty="0">
                        <a:solidFill>
                          <a:schemeClr val="dk1"/>
                        </a:solidFill>
                        <a:effectLst/>
                        <a:latin typeface="+mn-lt"/>
                        <a:ea typeface="+mn-ea"/>
                        <a:cs typeface="+mn-cs"/>
                      </a:endParaRPr>
                    </a:p>
                  </a:txBody>
                  <a:tcPr/>
                </a:tc>
                <a:tc>
                  <a:txBody>
                    <a:bodyPr/>
                    <a:lstStyle/>
                    <a:p>
                      <a:r>
                        <a:rPr lang="en-GB" altLang="zh-CN" sz="1800" kern="1200" dirty="0" smtClean="0">
                          <a:solidFill>
                            <a:schemeClr val="dk1"/>
                          </a:solidFill>
                          <a:effectLst/>
                          <a:latin typeface="+mn-lt"/>
                          <a:ea typeface="+mn-ea"/>
                          <a:cs typeface="+mn-cs"/>
                        </a:rPr>
                        <a:t>Injection volume was changed from 1.5 µL to 2.0 µL.</a:t>
                      </a:r>
                      <a:endParaRPr lang="zh-CN" altLang="zh-CN" sz="1800" kern="1200" dirty="0" smtClean="0">
                        <a:solidFill>
                          <a:schemeClr val="dk1"/>
                        </a:solidFill>
                        <a:effectLst/>
                        <a:latin typeface="+mn-lt"/>
                        <a:ea typeface="+mn-ea"/>
                        <a:cs typeface="+mn-cs"/>
                      </a:endParaRPr>
                    </a:p>
                  </a:txBody>
                  <a:tcPr/>
                </a:tc>
                <a:extLst>
                  <a:ext uri="{0D108BD9-81ED-4DB2-BD59-A6C34878D82A}">
                    <a16:rowId xmlns:a16="http://schemas.microsoft.com/office/drawing/2014/main" val="2184162625"/>
                  </a:ext>
                </a:extLst>
              </a:tr>
            </a:tbl>
          </a:graphicData>
        </a:graphic>
      </p:graphicFrame>
      <p:sp>
        <p:nvSpPr>
          <p:cNvPr id="7" name="矩形 6"/>
          <p:cNvSpPr/>
          <p:nvPr/>
        </p:nvSpPr>
        <p:spPr>
          <a:xfrm>
            <a:off x="677334" y="5880142"/>
            <a:ext cx="10481732" cy="923330"/>
          </a:xfrm>
          <a:prstGeom prst="rect">
            <a:avLst/>
          </a:prstGeom>
        </p:spPr>
        <p:txBody>
          <a:bodyPr wrap="square">
            <a:spAutoFit/>
          </a:bodyPr>
          <a:lstStyle/>
          <a:p>
            <a:r>
              <a:rPr lang="en-US" altLang="zh-CN" dirty="0"/>
              <a:t>*: The data of Lab 6 is not usable. Because the chromatographic column was changed to </a:t>
            </a:r>
            <a:r>
              <a:rPr lang="uk-UA" altLang="zh-CN" dirty="0"/>
              <a:t>DAICEL ODH 250mm * 0.46, the </a:t>
            </a:r>
            <a:r>
              <a:rPr lang="en-US" altLang="zh-CN" dirty="0"/>
              <a:t>mobile phase</a:t>
            </a:r>
            <a:r>
              <a:rPr lang="uk-UA" altLang="zh-CN" dirty="0"/>
              <a:t> was not adjusted accordingly, the </a:t>
            </a:r>
            <a:r>
              <a:rPr lang="en-US" altLang="zh-CN" dirty="0"/>
              <a:t>enantiomers were not separated completely.</a:t>
            </a:r>
            <a:endParaRPr lang="zh-CN" altLang="zh-CN" dirty="0"/>
          </a:p>
        </p:txBody>
      </p:sp>
    </p:spTree>
    <p:extLst>
      <p:ext uri="{BB962C8B-B14F-4D97-AF65-F5344CB8AC3E}">
        <p14:creationId xmlns:p14="http://schemas.microsoft.com/office/powerpoint/2010/main" val="5713785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EVALUATION AND DISCUSSION</a:t>
            </a:r>
          </a:p>
        </p:txBody>
      </p:sp>
      <p:sp>
        <p:nvSpPr>
          <p:cNvPr id="3" name="内容占位符 2"/>
          <p:cNvSpPr>
            <a:spLocks noGrp="1"/>
          </p:cNvSpPr>
          <p:nvPr>
            <p:ph idx="1"/>
          </p:nvPr>
        </p:nvSpPr>
        <p:spPr>
          <a:xfrm>
            <a:off x="838200" y="1825625"/>
            <a:ext cx="8646459" cy="4846108"/>
          </a:xfrm>
        </p:spPr>
        <p:txBody>
          <a:bodyPr>
            <a:normAutofit/>
          </a:bodyPr>
          <a:lstStyle/>
          <a:p>
            <a:pPr marL="342900" lvl="1" indent="-342900"/>
            <a:r>
              <a:rPr lang="en-US" altLang="zh-CN" sz="2400" b="1" dirty="0"/>
              <a:t>Evaluation of the Quality of Data and Chromatograms</a:t>
            </a:r>
            <a:endParaRPr lang="zh-CN" altLang="zh-CN" sz="2400" b="1" dirty="0"/>
          </a:p>
          <a:p>
            <a:pPr marL="0" indent="0">
              <a:buNone/>
            </a:pPr>
            <a:r>
              <a:rPr lang="en-US" altLang="zh-CN" sz="2400" dirty="0"/>
              <a:t> </a:t>
            </a:r>
            <a:endParaRPr lang="zh-CN" altLang="zh-CN" sz="2400" dirty="0"/>
          </a:p>
          <a:p>
            <a:pPr marL="0" indent="0">
              <a:buNone/>
            </a:pPr>
            <a:r>
              <a:rPr lang="en-US" altLang="zh-CN" sz="2400" dirty="0" smtClean="0"/>
              <a:t>The </a:t>
            </a:r>
            <a:r>
              <a:rPr lang="en-US" altLang="zh-CN" sz="2400" dirty="0"/>
              <a:t>data obtained from each of the laboratories were </a:t>
            </a:r>
            <a:r>
              <a:rPr lang="en-US" altLang="zh-CN" sz="2400" dirty="0" smtClean="0"/>
              <a:t>    reviewed </a:t>
            </a:r>
            <a:r>
              <a:rPr lang="en-US" altLang="zh-CN" sz="2400" dirty="0"/>
              <a:t>to determine if there were any significant deviations regarding the chromatography which might affect the analysis results. </a:t>
            </a:r>
            <a:endParaRPr lang="zh-CN" altLang="zh-CN" sz="2400" dirty="0"/>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Tree>
    <p:extLst>
      <p:ext uri="{BB962C8B-B14F-4D97-AF65-F5344CB8AC3E}">
        <p14:creationId xmlns:p14="http://schemas.microsoft.com/office/powerpoint/2010/main" val="1888198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EVALUATION AND DISCUSSION</a:t>
            </a:r>
          </a:p>
        </p:txBody>
      </p:sp>
      <p:sp>
        <p:nvSpPr>
          <p:cNvPr id="3" name="内容占位符 2"/>
          <p:cNvSpPr>
            <a:spLocks noGrp="1"/>
          </p:cNvSpPr>
          <p:nvPr>
            <p:ph idx="1"/>
          </p:nvPr>
        </p:nvSpPr>
        <p:spPr>
          <a:xfrm>
            <a:off x="838200" y="1825625"/>
            <a:ext cx="8646459" cy="4846108"/>
          </a:xfrm>
        </p:spPr>
        <p:txBody>
          <a:bodyPr>
            <a:normAutofit/>
          </a:bodyPr>
          <a:lstStyle/>
          <a:p>
            <a:pPr marL="342900" lvl="1" indent="-342900"/>
            <a:r>
              <a:rPr lang="en-US" altLang="zh-CN" sz="2400" b="1" dirty="0"/>
              <a:t>	Determination of </a:t>
            </a:r>
            <a:r>
              <a:rPr lang="en-US" altLang="zh-CN" sz="2400" b="1" dirty="0" err="1"/>
              <a:t>Quizalofop</a:t>
            </a:r>
            <a:r>
              <a:rPr lang="en-US" altLang="zh-CN" sz="2400" b="1" dirty="0"/>
              <a:t>-p-ethyl</a:t>
            </a:r>
            <a:endParaRPr lang="zh-CN" altLang="zh-CN" sz="2400" b="1" dirty="0"/>
          </a:p>
          <a:p>
            <a:pPr marL="0" indent="0">
              <a:buNone/>
            </a:pPr>
            <a:r>
              <a:rPr lang="en-US" altLang="zh-CN" sz="2000" dirty="0" smtClean="0"/>
              <a:t>Results </a:t>
            </a:r>
            <a:r>
              <a:rPr lang="en-US" altLang="zh-CN" sz="2000" dirty="0"/>
              <a:t>reported by the laboratories and the statistical evaluation are listed in tables 1-5 and displayed in figures 1-5.</a:t>
            </a:r>
            <a:endParaRPr lang="zh-CN" altLang="zh-CN" sz="2000" dirty="0"/>
          </a:p>
          <a:p>
            <a:pPr marL="0" indent="0">
              <a:buNone/>
            </a:pPr>
            <a:r>
              <a:rPr lang="en-US" altLang="zh-CN" sz="2000" dirty="0"/>
              <a:t> </a:t>
            </a:r>
            <a:endParaRPr lang="zh-CN" altLang="zh-CN" sz="2000" dirty="0"/>
          </a:p>
          <a:p>
            <a:pPr marL="0" indent="0">
              <a:buNone/>
            </a:pPr>
            <a:r>
              <a:rPr lang="en-US" altLang="zh-CN" sz="2000" dirty="0"/>
              <a:t>The statistical evaluation of the data was done following the “Guidelines for CIPAC Collaborative Study Procedures for Assessment of Performance of Analytical Methods”, according to DIN ISO 5725. The testing for outliers/stragglers of the laboratory means values were performed according to Grubbs test on a 1%/5% significance level, respectively. The Grubbs test identified stragglers and outliers for the EC formulations as well as for the technical material (marked with </a:t>
            </a:r>
            <a:r>
              <a:rPr lang="en-US" altLang="zh-CN" sz="2000" baseline="30000" dirty="0"/>
              <a:t>+</a:t>
            </a:r>
            <a:r>
              <a:rPr lang="en-US" altLang="zh-CN" sz="2000" dirty="0"/>
              <a:t>/</a:t>
            </a:r>
            <a:r>
              <a:rPr lang="en-US" altLang="zh-CN" sz="2000" baseline="30000" dirty="0"/>
              <a:t>++</a:t>
            </a:r>
            <a:r>
              <a:rPr lang="en-US" altLang="zh-CN" sz="2000" dirty="0"/>
              <a:t> in Table 2). </a:t>
            </a:r>
            <a:endParaRPr lang="zh-CN" altLang="zh-CN" sz="2000" dirty="0"/>
          </a:p>
          <a:p>
            <a:endParaRPr lang="en-US" altLang="zh-CN" dirty="0"/>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Tree>
    <p:extLst>
      <p:ext uri="{BB962C8B-B14F-4D97-AF65-F5344CB8AC3E}">
        <p14:creationId xmlns:p14="http://schemas.microsoft.com/office/powerpoint/2010/main" val="357623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EVALUATION AND DISCUSSION</a:t>
            </a:r>
          </a:p>
        </p:txBody>
      </p:sp>
      <p:sp>
        <p:nvSpPr>
          <p:cNvPr id="3" name="内容占位符 2"/>
          <p:cNvSpPr>
            <a:spLocks noGrp="1"/>
          </p:cNvSpPr>
          <p:nvPr>
            <p:ph idx="1"/>
          </p:nvPr>
        </p:nvSpPr>
        <p:spPr>
          <a:xfrm>
            <a:off x="838200" y="1825625"/>
            <a:ext cx="9172074" cy="4846108"/>
          </a:xfrm>
        </p:spPr>
        <p:txBody>
          <a:bodyPr>
            <a:normAutofit fontScale="92500" lnSpcReduction="20000"/>
          </a:bodyPr>
          <a:lstStyle/>
          <a:p>
            <a:pPr marL="342900" lvl="1" indent="-342900"/>
            <a:r>
              <a:rPr lang="en-US" altLang="zh-CN" sz="2400" b="1" dirty="0"/>
              <a:t>	Determination of </a:t>
            </a:r>
            <a:r>
              <a:rPr lang="en-US" altLang="zh-CN" sz="2400" b="1" dirty="0" err="1" smtClean="0"/>
              <a:t>Quizalofop</a:t>
            </a:r>
            <a:r>
              <a:rPr lang="en-US" altLang="zh-CN" sz="2400" b="1" dirty="0" smtClean="0"/>
              <a:t>-p-ethyl</a:t>
            </a:r>
            <a:r>
              <a:rPr lang="en-US" altLang="zh-CN" dirty="0"/>
              <a:t> </a:t>
            </a:r>
            <a:endParaRPr lang="zh-CN" altLang="zh-CN" dirty="0"/>
          </a:p>
          <a:p>
            <a:pPr marL="0" indent="0">
              <a:buNone/>
            </a:pPr>
            <a:r>
              <a:rPr lang="en-US" altLang="zh-CN" sz="2200" dirty="0"/>
              <a:t>All results reported by the 16 laboratories are reported and the statistical evaluation of these are listed in Tables 1-3 and displayed in Figures 1-5(The data of Lab 9 is not usable). These results are reported without any exclusion of outliers and/or stragglers.</a:t>
            </a:r>
            <a:endParaRPr lang="zh-CN" altLang="zh-CN" sz="2200" dirty="0"/>
          </a:p>
          <a:p>
            <a:pPr marL="0" indent="0">
              <a:buNone/>
            </a:pPr>
            <a:r>
              <a:rPr lang="en-US" altLang="zh-CN" sz="2200" dirty="0"/>
              <a:t>In addition, a separate evaluation, listed in Table 4-5, display the results with the exclusion of stragglers and outliers.</a:t>
            </a:r>
            <a:endParaRPr lang="zh-CN" altLang="zh-CN" sz="2200" dirty="0"/>
          </a:p>
          <a:p>
            <a:pPr marL="0" indent="0">
              <a:buNone/>
            </a:pPr>
            <a:endParaRPr lang="zh-CN" altLang="zh-CN" sz="2200" dirty="0"/>
          </a:p>
          <a:p>
            <a:pPr marL="0" indent="0">
              <a:buNone/>
            </a:pPr>
            <a:r>
              <a:rPr lang="en-US" altLang="zh-CN" sz="2200" dirty="0"/>
              <a:t>A comparison of the RSD</a:t>
            </a:r>
            <a:r>
              <a:rPr lang="en-US" altLang="zh-CN" sz="2200" baseline="-25000" dirty="0"/>
              <a:t>R</a:t>
            </a:r>
            <a:r>
              <a:rPr lang="en-US" altLang="zh-CN" sz="2200" dirty="0"/>
              <a:t> of this collaborative study with the unmodified </a:t>
            </a:r>
            <a:r>
              <a:rPr lang="en-US" altLang="zh-CN" sz="2200" dirty="0" err="1" smtClean="0"/>
              <a:t>Horwitz</a:t>
            </a:r>
            <a:r>
              <a:rPr lang="en-US" altLang="zh-CN" sz="2200" dirty="0" smtClean="0"/>
              <a:t> </a:t>
            </a:r>
            <a:r>
              <a:rPr lang="en-US" altLang="zh-CN" sz="2200" dirty="0"/>
              <a:t>equation showed that the relative reproducibility standard deviation (RSD</a:t>
            </a:r>
            <a:r>
              <a:rPr lang="en-US" altLang="zh-CN" sz="2200" baseline="-25000" dirty="0"/>
              <a:t>R</a:t>
            </a:r>
            <a:r>
              <a:rPr lang="en-US" altLang="zh-CN" sz="2200" dirty="0"/>
              <a:t>) is below the </a:t>
            </a:r>
            <a:r>
              <a:rPr lang="en-US" altLang="zh-CN" sz="2200" dirty="0" err="1" smtClean="0"/>
              <a:t>Horwitz</a:t>
            </a:r>
            <a:r>
              <a:rPr lang="en-US" altLang="zh-CN" sz="2200" dirty="0" smtClean="0"/>
              <a:t> </a:t>
            </a:r>
            <a:r>
              <a:rPr lang="en-US" altLang="zh-CN" sz="2200" dirty="0"/>
              <a:t>value in all five samples even without elimination of stragglers and outliers (see Table 3). The RSD</a:t>
            </a:r>
            <a:r>
              <a:rPr lang="en-US" altLang="zh-CN" sz="2200" baseline="-25000" dirty="0"/>
              <a:t>R </a:t>
            </a:r>
            <a:r>
              <a:rPr lang="en-US" altLang="zh-CN" sz="2200" dirty="0"/>
              <a:t>is further improved if stragglers and outliers are removed (see Table 4 and 5). No more than one value has been removed per sample (Table 5). The validity of the results and the suitability of the analytical method are shown. This collaborative trial is acceptable.</a:t>
            </a:r>
            <a:endParaRPr lang="zh-CN" altLang="zh-CN" sz="2200" dirty="0"/>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Tree>
    <p:extLst>
      <p:ext uri="{BB962C8B-B14F-4D97-AF65-F5344CB8AC3E}">
        <p14:creationId xmlns:p14="http://schemas.microsoft.com/office/powerpoint/2010/main" val="21907855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EVALUATION AND DISCUSSION</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3234832590"/>
              </p:ext>
            </p:extLst>
          </p:nvPr>
        </p:nvGraphicFramePr>
        <p:xfrm>
          <a:off x="677334" y="1900304"/>
          <a:ext cx="9265776" cy="4586223"/>
        </p:xfrm>
        <a:graphic>
          <a:graphicData uri="http://schemas.openxmlformats.org/drawingml/2006/table">
            <a:tbl>
              <a:tblPr firstRow="1" firstCol="1" bandRow="1">
                <a:tableStyleId>{5C22544A-7EE6-4342-B048-85BDC9FD1C3A}</a:tableStyleId>
              </a:tblPr>
              <a:tblGrid>
                <a:gridCol w="1446907">
                  <a:extLst>
                    <a:ext uri="{9D8B030D-6E8A-4147-A177-3AD203B41FA5}">
                      <a16:colId xmlns:a16="http://schemas.microsoft.com/office/drawing/2014/main" val="456875632"/>
                    </a:ext>
                  </a:extLst>
                </a:gridCol>
                <a:gridCol w="789307">
                  <a:extLst>
                    <a:ext uri="{9D8B030D-6E8A-4147-A177-3AD203B41FA5}">
                      <a16:colId xmlns:a16="http://schemas.microsoft.com/office/drawing/2014/main" val="2168711869"/>
                    </a:ext>
                  </a:extLst>
                </a:gridCol>
                <a:gridCol w="788379">
                  <a:extLst>
                    <a:ext uri="{9D8B030D-6E8A-4147-A177-3AD203B41FA5}">
                      <a16:colId xmlns:a16="http://schemas.microsoft.com/office/drawing/2014/main" val="765943376"/>
                    </a:ext>
                  </a:extLst>
                </a:gridCol>
                <a:gridCol w="851449">
                  <a:extLst>
                    <a:ext uri="{9D8B030D-6E8A-4147-A177-3AD203B41FA5}">
                      <a16:colId xmlns:a16="http://schemas.microsoft.com/office/drawing/2014/main" val="16972185"/>
                    </a:ext>
                  </a:extLst>
                </a:gridCol>
                <a:gridCol w="788379">
                  <a:extLst>
                    <a:ext uri="{9D8B030D-6E8A-4147-A177-3AD203B41FA5}">
                      <a16:colId xmlns:a16="http://schemas.microsoft.com/office/drawing/2014/main" val="1110530606"/>
                    </a:ext>
                  </a:extLst>
                </a:gridCol>
                <a:gridCol w="727166">
                  <a:extLst>
                    <a:ext uri="{9D8B030D-6E8A-4147-A177-3AD203B41FA5}">
                      <a16:colId xmlns:a16="http://schemas.microsoft.com/office/drawing/2014/main" val="2561471315"/>
                    </a:ext>
                  </a:extLst>
                </a:gridCol>
                <a:gridCol w="788379">
                  <a:extLst>
                    <a:ext uri="{9D8B030D-6E8A-4147-A177-3AD203B41FA5}">
                      <a16:colId xmlns:a16="http://schemas.microsoft.com/office/drawing/2014/main" val="341644665"/>
                    </a:ext>
                  </a:extLst>
                </a:gridCol>
                <a:gridCol w="719745">
                  <a:extLst>
                    <a:ext uri="{9D8B030D-6E8A-4147-A177-3AD203B41FA5}">
                      <a16:colId xmlns:a16="http://schemas.microsoft.com/office/drawing/2014/main" val="2164261067"/>
                    </a:ext>
                  </a:extLst>
                </a:gridCol>
                <a:gridCol w="788379">
                  <a:extLst>
                    <a:ext uri="{9D8B030D-6E8A-4147-A177-3AD203B41FA5}">
                      <a16:colId xmlns:a16="http://schemas.microsoft.com/office/drawing/2014/main" val="1664709717"/>
                    </a:ext>
                  </a:extLst>
                </a:gridCol>
                <a:gridCol w="789307">
                  <a:extLst>
                    <a:ext uri="{9D8B030D-6E8A-4147-A177-3AD203B41FA5}">
                      <a16:colId xmlns:a16="http://schemas.microsoft.com/office/drawing/2014/main" val="619384264"/>
                    </a:ext>
                  </a:extLst>
                </a:gridCol>
                <a:gridCol w="788379">
                  <a:extLst>
                    <a:ext uri="{9D8B030D-6E8A-4147-A177-3AD203B41FA5}">
                      <a16:colId xmlns:a16="http://schemas.microsoft.com/office/drawing/2014/main" val="4245419713"/>
                    </a:ext>
                  </a:extLst>
                </a:gridCol>
              </a:tblGrid>
              <a:tr h="559485">
                <a:tc>
                  <a:txBody>
                    <a:bodyPr/>
                    <a:lstStyle/>
                    <a:p>
                      <a:endParaRPr lang="zh-CN" sz="1800" dirty="0">
                        <a:effectLst/>
                        <a:latin typeface="Times New Roman" panose="02020603050405020304" pitchFamily="18" charset="0"/>
                      </a:endParaRPr>
                    </a:p>
                  </a:txBody>
                  <a:tcPr marL="22809" marR="22809" marT="0" marB="0" anchor="b"/>
                </a:tc>
                <a:tc gridSpan="2">
                  <a:txBody>
                    <a:bodyPr/>
                    <a:lstStyle/>
                    <a:p>
                      <a:pPr marL="1350645" marR="0" indent="-1350645" algn="ctr" defTabSz="457200" rtl="0" eaLnBrk="1" fontAlgn="auto" latinLnBrk="0" hangingPunct="1">
                        <a:lnSpc>
                          <a:spcPct val="100000"/>
                        </a:lnSpc>
                        <a:spcBef>
                          <a:spcPts val="0"/>
                        </a:spcBef>
                        <a:spcAft>
                          <a:spcPts val="0"/>
                        </a:spcAft>
                        <a:buClrTx/>
                        <a:buSzTx/>
                        <a:buFontTx/>
                        <a:buNone/>
                        <a:tabLst/>
                        <a:defRPr/>
                      </a:pPr>
                      <a:r>
                        <a:rPr lang="de-CH" altLang="zh-CN" sz="1800" dirty="0" smtClean="0">
                          <a:effectLst/>
                        </a:rPr>
                        <a:t>Sample A </a:t>
                      </a:r>
                      <a:endParaRPr lang="zh-CN" altLang="zh-CN" sz="1800" dirty="0" smtClean="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ctr"/>
                </a:tc>
                <a:tc hMerge="1">
                  <a:txBody>
                    <a:bodyPr/>
                    <a:lstStyle/>
                    <a:p>
                      <a:endParaRPr lang="zh-CN" altLang="en-US"/>
                    </a:p>
                  </a:txBody>
                  <a:tcPr/>
                </a:tc>
                <a:tc gridSpan="2">
                  <a:txBody>
                    <a:bodyPr/>
                    <a:lstStyle/>
                    <a:p>
                      <a:pPr marL="1350645" marR="0" indent="-1350645" algn="ctr" defTabSz="457200" rtl="0" eaLnBrk="1" fontAlgn="auto" latinLnBrk="0" hangingPunct="1">
                        <a:lnSpc>
                          <a:spcPct val="100000"/>
                        </a:lnSpc>
                        <a:spcBef>
                          <a:spcPts val="0"/>
                        </a:spcBef>
                        <a:spcAft>
                          <a:spcPts val="0"/>
                        </a:spcAft>
                        <a:buClrTx/>
                        <a:buSzTx/>
                        <a:buFontTx/>
                        <a:buNone/>
                        <a:tabLst/>
                        <a:defRPr/>
                      </a:pPr>
                      <a:r>
                        <a:rPr lang="de-CH" altLang="zh-CN" sz="1800" dirty="0" smtClean="0">
                          <a:effectLst/>
                        </a:rPr>
                        <a:t>Sample </a:t>
                      </a:r>
                      <a:r>
                        <a:rPr lang="en-US" altLang="zh-CN" sz="1800" dirty="0" smtClean="0">
                          <a:effectLst/>
                        </a:rPr>
                        <a:t>B</a:t>
                      </a:r>
                      <a:endParaRPr lang="zh-CN" altLang="zh-CN" sz="1800" dirty="0" smtClean="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ctr"/>
                </a:tc>
                <a:tc hMerge="1">
                  <a:txBody>
                    <a:bodyPr/>
                    <a:lstStyle/>
                    <a:p>
                      <a:endParaRPr lang="zh-CN" altLang="en-US"/>
                    </a:p>
                  </a:txBody>
                  <a:tcPr/>
                </a:tc>
                <a:tc gridSpan="2">
                  <a:txBody>
                    <a:bodyPr/>
                    <a:lstStyle/>
                    <a:p>
                      <a:pPr marL="1350645" marR="0" indent="-1350645" algn="ctr" defTabSz="457200" rtl="0" eaLnBrk="1" fontAlgn="auto" latinLnBrk="0" hangingPunct="1">
                        <a:lnSpc>
                          <a:spcPct val="100000"/>
                        </a:lnSpc>
                        <a:spcBef>
                          <a:spcPts val="0"/>
                        </a:spcBef>
                        <a:spcAft>
                          <a:spcPts val="0"/>
                        </a:spcAft>
                        <a:buClrTx/>
                        <a:buSzTx/>
                        <a:buFontTx/>
                        <a:buNone/>
                        <a:tabLst/>
                        <a:defRPr/>
                      </a:pPr>
                      <a:r>
                        <a:rPr lang="de-CH" altLang="zh-CN" sz="1800" dirty="0" smtClean="0">
                          <a:effectLst/>
                        </a:rPr>
                        <a:t>Sample </a:t>
                      </a:r>
                      <a:r>
                        <a:rPr lang="en-US" altLang="zh-CN" sz="1800" dirty="0" smtClean="0">
                          <a:effectLst/>
                        </a:rPr>
                        <a:t>C</a:t>
                      </a:r>
                      <a:endParaRPr lang="zh-CN" altLang="zh-CN" sz="1800" dirty="0" smtClean="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ctr"/>
                </a:tc>
                <a:tc hMerge="1">
                  <a:txBody>
                    <a:bodyPr/>
                    <a:lstStyle/>
                    <a:p>
                      <a:endParaRPr lang="zh-CN" altLang="en-US"/>
                    </a:p>
                  </a:txBody>
                  <a:tcPr/>
                </a:tc>
                <a:tc gridSpan="2">
                  <a:txBody>
                    <a:bodyPr/>
                    <a:lstStyle/>
                    <a:p>
                      <a:pPr marL="1350645" marR="0" indent="-1350645" algn="ctr" defTabSz="457200" rtl="0" eaLnBrk="1" fontAlgn="auto" latinLnBrk="0" hangingPunct="1">
                        <a:lnSpc>
                          <a:spcPct val="100000"/>
                        </a:lnSpc>
                        <a:spcBef>
                          <a:spcPts val="0"/>
                        </a:spcBef>
                        <a:spcAft>
                          <a:spcPts val="0"/>
                        </a:spcAft>
                        <a:buClrTx/>
                        <a:buSzTx/>
                        <a:buFontTx/>
                        <a:buNone/>
                        <a:tabLst/>
                        <a:defRPr/>
                      </a:pPr>
                      <a:r>
                        <a:rPr lang="de-CH" altLang="zh-CN" sz="1800" dirty="0" smtClean="0">
                          <a:effectLst/>
                        </a:rPr>
                        <a:t>Sample </a:t>
                      </a:r>
                      <a:r>
                        <a:rPr lang="en-US" altLang="zh-CN" sz="1800" dirty="0" smtClean="0">
                          <a:effectLst/>
                        </a:rPr>
                        <a:t>D</a:t>
                      </a:r>
                      <a:endParaRPr lang="zh-CN" altLang="zh-CN" sz="1800" dirty="0" smtClean="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ctr"/>
                </a:tc>
                <a:tc hMerge="1">
                  <a:txBody>
                    <a:bodyPr/>
                    <a:lstStyle/>
                    <a:p>
                      <a:endParaRPr lang="zh-CN" altLang="en-US"/>
                    </a:p>
                  </a:txBody>
                  <a:tcPr/>
                </a:tc>
                <a:tc gridSpan="2">
                  <a:txBody>
                    <a:bodyPr/>
                    <a:lstStyle/>
                    <a:p>
                      <a:pPr marL="1350645" marR="0" indent="-1350645" algn="ctr" defTabSz="457200" rtl="0" eaLnBrk="1" fontAlgn="auto" latinLnBrk="0" hangingPunct="1">
                        <a:lnSpc>
                          <a:spcPct val="100000"/>
                        </a:lnSpc>
                        <a:spcBef>
                          <a:spcPts val="0"/>
                        </a:spcBef>
                        <a:spcAft>
                          <a:spcPts val="0"/>
                        </a:spcAft>
                        <a:buClrTx/>
                        <a:buSzTx/>
                        <a:buFontTx/>
                        <a:buNone/>
                        <a:tabLst/>
                        <a:defRPr/>
                      </a:pPr>
                      <a:r>
                        <a:rPr lang="de-CH" altLang="zh-CN" sz="1800" dirty="0" smtClean="0">
                          <a:effectLst/>
                        </a:rPr>
                        <a:t>Sample </a:t>
                      </a:r>
                      <a:r>
                        <a:rPr lang="en-US" altLang="zh-CN" sz="1800" dirty="0" smtClean="0">
                          <a:effectLst/>
                        </a:rPr>
                        <a:t>E</a:t>
                      </a:r>
                      <a:endParaRPr lang="zh-CN" altLang="zh-CN" sz="1800" dirty="0" smtClean="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ctr"/>
                </a:tc>
                <a:tc hMerge="1">
                  <a:txBody>
                    <a:bodyPr/>
                    <a:lstStyle/>
                    <a:p>
                      <a:endParaRPr lang="zh-CN" altLang="en-US"/>
                    </a:p>
                  </a:txBody>
                  <a:tcPr/>
                </a:tc>
                <a:extLst>
                  <a:ext uri="{0D108BD9-81ED-4DB2-BD59-A6C34878D82A}">
                    <a16:rowId xmlns:a16="http://schemas.microsoft.com/office/drawing/2014/main" val="2158535011"/>
                  </a:ext>
                </a:extLst>
              </a:tr>
              <a:tr h="354009">
                <a:tc>
                  <a:txBody>
                    <a:bodyPr/>
                    <a:lstStyle/>
                    <a:p>
                      <a:pPr marL="1350645" indent="-1350645" algn="ctr">
                        <a:spcAft>
                          <a:spcPts val="0"/>
                        </a:spcAft>
                      </a:pPr>
                      <a:r>
                        <a:rPr lang="de-CH" sz="1800">
                          <a:effectLst/>
                        </a:rPr>
                        <a:t> </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dirty="0">
                          <a:effectLst/>
                        </a:rPr>
                        <a:t>Day1</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dirty="0">
                          <a:effectLst/>
                        </a:rPr>
                        <a:t>Day2</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3441283640"/>
                  </a:ext>
                </a:extLst>
              </a:tr>
              <a:tr h="408081">
                <a:tc>
                  <a:txBody>
                    <a:bodyPr/>
                    <a:lstStyle/>
                    <a:p>
                      <a:pPr marL="1350645" indent="-1350645" algn="ctr">
                        <a:spcAft>
                          <a:spcPts val="0"/>
                        </a:spcAft>
                      </a:pPr>
                      <a:r>
                        <a:rPr lang="de-CH" sz="1800" dirty="0" smtClean="0">
                          <a:effectLst/>
                        </a:rPr>
                        <a:t>Lab </a:t>
                      </a:r>
                      <a:r>
                        <a:rPr lang="de-CH" sz="1800" dirty="0">
                          <a:effectLst/>
                        </a:rPr>
                        <a:t>1</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993.1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994.3</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992.0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988.6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102.8</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102.2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105.1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104.4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104.3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104.8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2130496380"/>
                  </a:ext>
                </a:extLst>
              </a:tr>
              <a:tr h="408081">
                <a:tc>
                  <a:txBody>
                    <a:bodyPr/>
                    <a:lstStyle/>
                    <a:p>
                      <a:pPr marL="1350645" indent="-1350645" algn="ctr">
                        <a:spcAft>
                          <a:spcPts val="0"/>
                        </a:spcAft>
                      </a:pPr>
                      <a:r>
                        <a:rPr lang="de-CH" sz="1800" dirty="0" smtClean="0">
                          <a:effectLst/>
                        </a:rPr>
                        <a:t>Lab </a:t>
                      </a:r>
                      <a:r>
                        <a:rPr lang="de-CH" sz="1800" dirty="0">
                          <a:effectLst/>
                        </a:rPr>
                        <a:t>2</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983.4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984.5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987.3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986.5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2778728113"/>
                  </a:ext>
                </a:extLst>
              </a:tr>
              <a:tr h="408081">
                <a:tc>
                  <a:txBody>
                    <a:bodyPr/>
                    <a:lstStyle/>
                    <a:p>
                      <a:pPr marL="1350645" indent="-1350645" algn="ctr">
                        <a:spcAft>
                          <a:spcPts val="0"/>
                        </a:spcAft>
                      </a:pPr>
                      <a:r>
                        <a:rPr lang="de-CH" sz="1800" dirty="0" smtClean="0">
                          <a:effectLst/>
                        </a:rPr>
                        <a:t>Lab </a:t>
                      </a:r>
                      <a:r>
                        <a:rPr lang="de-CH" sz="1800" dirty="0">
                          <a:effectLst/>
                        </a:rPr>
                        <a:t>3</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994.4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992.2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988.2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988.8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99.5</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3157867141"/>
                  </a:ext>
                </a:extLst>
              </a:tr>
              <a:tr h="408081">
                <a:tc>
                  <a:txBody>
                    <a:bodyPr/>
                    <a:lstStyle/>
                    <a:p>
                      <a:pPr marL="1350645" indent="-1350645" algn="ctr">
                        <a:spcAft>
                          <a:spcPts val="0"/>
                        </a:spcAft>
                      </a:pPr>
                      <a:r>
                        <a:rPr lang="de-CH" sz="1800" dirty="0" smtClean="0">
                          <a:effectLst/>
                        </a:rPr>
                        <a:t>Lab </a:t>
                      </a:r>
                      <a:r>
                        <a:rPr lang="de-CH" sz="1800" dirty="0">
                          <a:effectLst/>
                        </a:rPr>
                        <a:t>4</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990.1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991.3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990.3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3146611598"/>
                  </a:ext>
                </a:extLst>
              </a:tr>
              <a:tr h="408081">
                <a:tc>
                  <a:txBody>
                    <a:bodyPr/>
                    <a:lstStyle/>
                    <a:p>
                      <a:pPr marL="1350645" indent="-1350645" algn="ctr">
                        <a:spcAft>
                          <a:spcPts val="0"/>
                        </a:spcAft>
                      </a:pPr>
                      <a:r>
                        <a:rPr lang="de-CH" sz="1800" dirty="0" smtClean="0">
                          <a:effectLst/>
                        </a:rPr>
                        <a:t>Lab </a:t>
                      </a:r>
                      <a:r>
                        <a:rPr lang="de-CH" sz="1800" dirty="0">
                          <a:effectLst/>
                        </a:rPr>
                        <a:t>5</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990.9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989.8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988.8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988.6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101.4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101.1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102.2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102.2</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102.1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101.8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1631883867"/>
                  </a:ext>
                </a:extLst>
              </a:tr>
              <a:tr h="408081">
                <a:tc>
                  <a:txBody>
                    <a:bodyPr/>
                    <a:lstStyle/>
                    <a:p>
                      <a:pPr marL="1350645" indent="-1350645" algn="ctr">
                        <a:spcAft>
                          <a:spcPts val="0"/>
                        </a:spcAft>
                      </a:pPr>
                      <a:r>
                        <a:rPr lang="de-CH" sz="1800" dirty="0" smtClean="0">
                          <a:effectLst/>
                        </a:rPr>
                        <a:t>Lab </a:t>
                      </a:r>
                      <a:r>
                        <a:rPr lang="de-CH" sz="1800" dirty="0">
                          <a:effectLst/>
                        </a:rPr>
                        <a:t>6</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latinLnBrk="1">
                        <a:spcAft>
                          <a:spcPts val="0"/>
                        </a:spcAft>
                      </a:pPr>
                      <a:r>
                        <a:rPr lang="en-US" sz="1800">
                          <a:effectLst/>
                        </a:rPr>
                        <a:t>n.u.*</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n.u.*</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n.u.*</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n.u.*</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n.u.*</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n.u.*</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n.u.*</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n.u.*</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n.u.*</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n.u.*</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1166829939"/>
                  </a:ext>
                </a:extLst>
              </a:tr>
              <a:tr h="408081">
                <a:tc>
                  <a:txBody>
                    <a:bodyPr/>
                    <a:lstStyle/>
                    <a:p>
                      <a:pPr marL="1350645" indent="-1350645" algn="ctr">
                        <a:spcAft>
                          <a:spcPts val="0"/>
                        </a:spcAft>
                      </a:pPr>
                      <a:r>
                        <a:rPr lang="de-CH" sz="1800" dirty="0" smtClean="0">
                          <a:effectLst/>
                        </a:rPr>
                        <a:t>Lab </a:t>
                      </a:r>
                      <a:r>
                        <a:rPr lang="de-CH" sz="1800" dirty="0">
                          <a:effectLst/>
                        </a:rPr>
                        <a:t>7</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1004.8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985.8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980.5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978.9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101.3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105.4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103.0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103.7</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102.2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2314249405"/>
                  </a:ext>
                </a:extLst>
              </a:tr>
              <a:tr h="408081">
                <a:tc>
                  <a:txBody>
                    <a:bodyPr/>
                    <a:lstStyle/>
                    <a:p>
                      <a:pPr marL="1350645" indent="-1350645" algn="ctr">
                        <a:spcAft>
                          <a:spcPts val="0"/>
                        </a:spcAft>
                      </a:pPr>
                      <a:r>
                        <a:rPr lang="de-CH" sz="1800" dirty="0" smtClean="0">
                          <a:effectLst/>
                        </a:rPr>
                        <a:t>Lab</a:t>
                      </a:r>
                      <a:r>
                        <a:rPr lang="de-CH" sz="1800" baseline="0" dirty="0" smtClean="0">
                          <a:effectLst/>
                        </a:rPr>
                        <a:t> </a:t>
                      </a:r>
                      <a:r>
                        <a:rPr lang="de-CH" sz="1800" dirty="0" smtClean="0">
                          <a:effectLst/>
                        </a:rPr>
                        <a:t>8</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995.6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993.6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997.9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992.1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101.5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101.5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102.8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101.8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3781182831"/>
                  </a:ext>
                </a:extLst>
              </a:tr>
              <a:tr h="408081">
                <a:tc>
                  <a:txBody>
                    <a:bodyPr/>
                    <a:lstStyle/>
                    <a:p>
                      <a:pPr marL="1350645" indent="-1350645" algn="ctr">
                        <a:spcAft>
                          <a:spcPts val="0"/>
                        </a:spcAft>
                      </a:pPr>
                      <a:r>
                        <a:rPr lang="de-CH" sz="1800" dirty="0" smtClean="0">
                          <a:effectLst/>
                        </a:rPr>
                        <a:t>Lab </a:t>
                      </a:r>
                      <a:r>
                        <a:rPr lang="de-CH" sz="1800" dirty="0">
                          <a:effectLst/>
                        </a:rPr>
                        <a:t>9</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1010.0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1011.0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1006.0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1001.0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101.0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101.0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100.0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2741119111"/>
                  </a:ext>
                </a:extLst>
              </a:tr>
            </a:tbl>
          </a:graphicData>
        </a:graphic>
      </p:graphicFrame>
      <p:sp>
        <p:nvSpPr>
          <p:cNvPr id="8" name="矩形 7"/>
          <p:cNvSpPr/>
          <p:nvPr/>
        </p:nvSpPr>
        <p:spPr>
          <a:xfrm>
            <a:off x="293564" y="1277154"/>
            <a:ext cx="10481732" cy="646331"/>
          </a:xfrm>
          <a:prstGeom prst="rect">
            <a:avLst/>
          </a:prstGeom>
        </p:spPr>
        <p:txBody>
          <a:bodyPr wrap="square">
            <a:spAutoFit/>
          </a:bodyPr>
          <a:lstStyle/>
          <a:p>
            <a:pPr algn="ctr"/>
            <a:r>
              <a:rPr lang="en-US" altLang="zh-CN" dirty="0"/>
              <a:t>Table1: </a:t>
            </a:r>
            <a:r>
              <a:rPr lang="en-US" altLang="zh-CN" dirty="0" err="1"/>
              <a:t>Quizalofop</a:t>
            </a:r>
            <a:r>
              <a:rPr lang="en-US" altLang="zh-CN" dirty="0"/>
              <a:t>-p-ethyl assay in TC and EC (g/kg); results for each laboratory </a:t>
            </a:r>
            <a:endParaRPr lang="en-US" altLang="zh-CN" dirty="0" smtClean="0"/>
          </a:p>
          <a:p>
            <a:pPr algn="ctr"/>
            <a:r>
              <a:rPr lang="en-US" altLang="zh-CN" dirty="0" smtClean="0"/>
              <a:t>on </a:t>
            </a:r>
            <a:r>
              <a:rPr lang="en-US" altLang="zh-CN" dirty="0"/>
              <a:t>day 1 and day 2</a:t>
            </a:r>
            <a:endParaRPr lang="zh-CN" altLang="zh-CN" dirty="0"/>
          </a:p>
        </p:txBody>
      </p:sp>
    </p:spTree>
    <p:extLst>
      <p:ext uri="{BB962C8B-B14F-4D97-AF65-F5344CB8AC3E}">
        <p14:creationId xmlns:p14="http://schemas.microsoft.com/office/powerpoint/2010/main" val="42192074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EVALUATION AND DISCUSSION</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3842066071"/>
              </p:ext>
            </p:extLst>
          </p:nvPr>
        </p:nvGraphicFramePr>
        <p:xfrm>
          <a:off x="677336" y="1461823"/>
          <a:ext cx="9068245" cy="4379519"/>
        </p:xfrm>
        <a:graphic>
          <a:graphicData uri="http://schemas.openxmlformats.org/drawingml/2006/table">
            <a:tbl>
              <a:tblPr firstRow="1" firstCol="1" bandRow="1">
                <a:tableStyleId>{5C22544A-7EE6-4342-B048-85BDC9FD1C3A}</a:tableStyleId>
              </a:tblPr>
              <a:tblGrid>
                <a:gridCol w="1416062">
                  <a:extLst>
                    <a:ext uri="{9D8B030D-6E8A-4147-A177-3AD203B41FA5}">
                      <a16:colId xmlns:a16="http://schemas.microsoft.com/office/drawing/2014/main" val="456875632"/>
                    </a:ext>
                  </a:extLst>
                </a:gridCol>
                <a:gridCol w="772481">
                  <a:extLst>
                    <a:ext uri="{9D8B030D-6E8A-4147-A177-3AD203B41FA5}">
                      <a16:colId xmlns:a16="http://schemas.microsoft.com/office/drawing/2014/main" val="2168711869"/>
                    </a:ext>
                  </a:extLst>
                </a:gridCol>
                <a:gridCol w="771572">
                  <a:extLst>
                    <a:ext uri="{9D8B030D-6E8A-4147-A177-3AD203B41FA5}">
                      <a16:colId xmlns:a16="http://schemas.microsoft.com/office/drawing/2014/main" val="765943376"/>
                    </a:ext>
                  </a:extLst>
                </a:gridCol>
                <a:gridCol w="833296">
                  <a:extLst>
                    <a:ext uri="{9D8B030D-6E8A-4147-A177-3AD203B41FA5}">
                      <a16:colId xmlns:a16="http://schemas.microsoft.com/office/drawing/2014/main" val="16972185"/>
                    </a:ext>
                  </a:extLst>
                </a:gridCol>
                <a:gridCol w="771572">
                  <a:extLst>
                    <a:ext uri="{9D8B030D-6E8A-4147-A177-3AD203B41FA5}">
                      <a16:colId xmlns:a16="http://schemas.microsoft.com/office/drawing/2014/main" val="1110530606"/>
                    </a:ext>
                  </a:extLst>
                </a:gridCol>
                <a:gridCol w="711664">
                  <a:extLst>
                    <a:ext uri="{9D8B030D-6E8A-4147-A177-3AD203B41FA5}">
                      <a16:colId xmlns:a16="http://schemas.microsoft.com/office/drawing/2014/main" val="2561471315"/>
                    </a:ext>
                  </a:extLst>
                </a:gridCol>
                <a:gridCol w="771572">
                  <a:extLst>
                    <a:ext uri="{9D8B030D-6E8A-4147-A177-3AD203B41FA5}">
                      <a16:colId xmlns:a16="http://schemas.microsoft.com/office/drawing/2014/main" val="341644665"/>
                    </a:ext>
                  </a:extLst>
                </a:gridCol>
                <a:gridCol w="704401">
                  <a:extLst>
                    <a:ext uri="{9D8B030D-6E8A-4147-A177-3AD203B41FA5}">
                      <a16:colId xmlns:a16="http://schemas.microsoft.com/office/drawing/2014/main" val="2164261067"/>
                    </a:ext>
                  </a:extLst>
                </a:gridCol>
                <a:gridCol w="771572">
                  <a:extLst>
                    <a:ext uri="{9D8B030D-6E8A-4147-A177-3AD203B41FA5}">
                      <a16:colId xmlns:a16="http://schemas.microsoft.com/office/drawing/2014/main" val="1664709717"/>
                    </a:ext>
                  </a:extLst>
                </a:gridCol>
                <a:gridCol w="772481">
                  <a:extLst>
                    <a:ext uri="{9D8B030D-6E8A-4147-A177-3AD203B41FA5}">
                      <a16:colId xmlns:a16="http://schemas.microsoft.com/office/drawing/2014/main" val="619384264"/>
                    </a:ext>
                  </a:extLst>
                </a:gridCol>
                <a:gridCol w="771572">
                  <a:extLst>
                    <a:ext uri="{9D8B030D-6E8A-4147-A177-3AD203B41FA5}">
                      <a16:colId xmlns:a16="http://schemas.microsoft.com/office/drawing/2014/main" val="4245419713"/>
                    </a:ext>
                  </a:extLst>
                </a:gridCol>
              </a:tblGrid>
              <a:tr h="896366">
                <a:tc>
                  <a:txBody>
                    <a:bodyPr/>
                    <a:lstStyle/>
                    <a:p>
                      <a:pPr algn="ctr"/>
                      <a:endParaRPr lang="zh-CN" sz="1800" dirty="0">
                        <a:effectLst/>
                        <a:latin typeface="Times New Roman" panose="02020603050405020304" pitchFamily="18" charset="0"/>
                      </a:endParaRPr>
                    </a:p>
                  </a:txBody>
                  <a:tcPr marL="22809" marR="22809" marT="0" marB="0" anchor="b"/>
                </a:tc>
                <a:tc gridSpan="2">
                  <a:txBody>
                    <a:bodyPr/>
                    <a:lstStyle/>
                    <a:p>
                      <a:pPr marL="1350645" indent="-1350645" algn="ctr">
                        <a:spcAft>
                          <a:spcPts val="0"/>
                        </a:spcAft>
                      </a:pPr>
                      <a:r>
                        <a:rPr lang="de-CH" sz="1800" dirty="0" smtClean="0">
                          <a:effectLst/>
                        </a:rPr>
                        <a:t>Sample </a:t>
                      </a:r>
                      <a:r>
                        <a:rPr lang="de-CH" sz="1800" dirty="0">
                          <a:effectLst/>
                        </a:rPr>
                        <a:t>A</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ctr"/>
                </a:tc>
                <a:tc hMerge="1">
                  <a:txBody>
                    <a:bodyPr/>
                    <a:lstStyle/>
                    <a:p>
                      <a:endParaRPr lang="zh-CN" altLang="en-US"/>
                    </a:p>
                  </a:txBody>
                  <a:tcPr/>
                </a:tc>
                <a:tc gridSpan="2">
                  <a:txBody>
                    <a:bodyPr/>
                    <a:lstStyle/>
                    <a:p>
                      <a:pPr marL="1350645" indent="-1350645" algn="ctr">
                        <a:spcAft>
                          <a:spcPts val="0"/>
                        </a:spcAft>
                      </a:pPr>
                      <a:r>
                        <a:rPr lang="de-CH" sz="1800" dirty="0" smtClean="0">
                          <a:effectLst/>
                        </a:rPr>
                        <a:t> </a:t>
                      </a:r>
                      <a:r>
                        <a:rPr lang="de-CH" sz="1800" dirty="0">
                          <a:effectLst/>
                        </a:rPr>
                        <a:t>Sample B</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ctr"/>
                </a:tc>
                <a:tc hMerge="1">
                  <a:txBody>
                    <a:bodyPr/>
                    <a:lstStyle/>
                    <a:p>
                      <a:endParaRPr lang="zh-CN" altLang="en-US"/>
                    </a:p>
                  </a:txBody>
                  <a:tcPr/>
                </a:tc>
                <a:tc gridSpan="2">
                  <a:txBody>
                    <a:bodyPr/>
                    <a:lstStyle/>
                    <a:p>
                      <a:pPr marL="1350645" indent="-1350645" algn="ctr">
                        <a:spcAft>
                          <a:spcPts val="0"/>
                        </a:spcAft>
                      </a:pPr>
                      <a:r>
                        <a:rPr lang="de-CH" sz="1800" dirty="0" smtClean="0">
                          <a:effectLst/>
                        </a:rPr>
                        <a:t>Sample </a:t>
                      </a:r>
                      <a:r>
                        <a:rPr lang="de-CH" sz="1800" dirty="0">
                          <a:effectLst/>
                        </a:rPr>
                        <a:t>C</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ctr"/>
                </a:tc>
                <a:tc hMerge="1">
                  <a:txBody>
                    <a:bodyPr/>
                    <a:lstStyle/>
                    <a:p>
                      <a:endParaRPr lang="zh-CN" altLang="en-US"/>
                    </a:p>
                  </a:txBody>
                  <a:tcPr/>
                </a:tc>
                <a:tc gridSpan="2">
                  <a:txBody>
                    <a:bodyPr/>
                    <a:lstStyle/>
                    <a:p>
                      <a:pPr marL="1350645" indent="-1350645" algn="ctr">
                        <a:spcAft>
                          <a:spcPts val="0"/>
                        </a:spcAft>
                      </a:pPr>
                      <a:r>
                        <a:rPr lang="de-CH" sz="1800" dirty="0" smtClean="0">
                          <a:effectLst/>
                        </a:rPr>
                        <a:t>Sample </a:t>
                      </a:r>
                      <a:r>
                        <a:rPr lang="de-CH" sz="1800" dirty="0">
                          <a:effectLst/>
                        </a:rPr>
                        <a:t>D</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ctr"/>
                </a:tc>
                <a:tc hMerge="1">
                  <a:txBody>
                    <a:bodyPr/>
                    <a:lstStyle/>
                    <a:p>
                      <a:endParaRPr lang="zh-CN" altLang="en-US"/>
                    </a:p>
                  </a:txBody>
                  <a:tcPr/>
                </a:tc>
                <a:tc gridSpan="2">
                  <a:txBody>
                    <a:bodyPr/>
                    <a:lstStyle/>
                    <a:p>
                      <a:pPr marL="1350645" indent="-1350645" algn="ctr">
                        <a:spcAft>
                          <a:spcPts val="0"/>
                        </a:spcAft>
                      </a:pPr>
                      <a:r>
                        <a:rPr lang="de-CH" sz="1800" dirty="0" smtClean="0">
                          <a:effectLst/>
                        </a:rPr>
                        <a:t>Sample </a:t>
                      </a:r>
                      <a:r>
                        <a:rPr lang="de-CH" sz="1800" dirty="0">
                          <a:effectLst/>
                        </a:rPr>
                        <a:t>E</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ctr"/>
                </a:tc>
                <a:tc hMerge="1">
                  <a:txBody>
                    <a:bodyPr/>
                    <a:lstStyle/>
                    <a:p>
                      <a:endParaRPr lang="zh-CN" altLang="en-US"/>
                    </a:p>
                  </a:txBody>
                  <a:tcPr/>
                </a:tc>
                <a:extLst>
                  <a:ext uri="{0D108BD9-81ED-4DB2-BD59-A6C34878D82A}">
                    <a16:rowId xmlns:a16="http://schemas.microsoft.com/office/drawing/2014/main" val="2158535011"/>
                  </a:ext>
                </a:extLst>
              </a:tr>
              <a:tr h="387017">
                <a:tc>
                  <a:txBody>
                    <a:bodyPr/>
                    <a:lstStyle/>
                    <a:p>
                      <a:pPr marL="1350645" indent="-1350645" algn="ctr">
                        <a:spcAft>
                          <a:spcPts val="0"/>
                        </a:spcAft>
                      </a:pPr>
                      <a:r>
                        <a:rPr lang="de-CH" sz="1800">
                          <a:effectLst/>
                        </a:rPr>
                        <a:t> </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ctr">
                        <a:spcAft>
                          <a:spcPts val="0"/>
                        </a:spcAft>
                      </a:pPr>
                      <a:r>
                        <a:rPr lang="de-CH" sz="1800">
                          <a:effectLst/>
                        </a:rPr>
                        <a:t>Day2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3441283640"/>
                  </a:ext>
                </a:extLst>
              </a:tr>
              <a:tr h="387017">
                <a:tc>
                  <a:txBody>
                    <a:bodyPr/>
                    <a:lstStyle/>
                    <a:p>
                      <a:pPr marL="1350645" indent="-1350645" algn="ctr">
                        <a:spcAft>
                          <a:spcPts val="0"/>
                        </a:spcAft>
                      </a:pPr>
                      <a:r>
                        <a:rPr lang="de-CH" sz="1800" dirty="0" smtClean="0">
                          <a:effectLst/>
                        </a:rPr>
                        <a:t>Lab 10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983.3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987.7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992.6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993.2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97.0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96.9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4016751414"/>
                  </a:ext>
                </a:extLst>
              </a:tr>
              <a:tr h="387017">
                <a:tc>
                  <a:txBody>
                    <a:bodyPr/>
                    <a:lstStyle/>
                    <a:p>
                      <a:pPr marL="1350645" indent="-1350645" algn="ctr">
                        <a:spcAft>
                          <a:spcPts val="0"/>
                        </a:spcAft>
                      </a:pPr>
                      <a:r>
                        <a:rPr lang="de-CH" sz="1800" dirty="0" smtClean="0">
                          <a:effectLst/>
                        </a:rPr>
                        <a:t>Lab </a:t>
                      </a:r>
                      <a:r>
                        <a:rPr lang="de-CH" sz="1800" dirty="0">
                          <a:effectLst/>
                        </a:rPr>
                        <a:t>11</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992.4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992.3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995.1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997.8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2154113930"/>
                  </a:ext>
                </a:extLst>
              </a:tr>
              <a:tr h="387017">
                <a:tc>
                  <a:txBody>
                    <a:bodyPr/>
                    <a:lstStyle/>
                    <a:p>
                      <a:pPr marL="1350645" indent="-1350645" algn="ctr">
                        <a:spcAft>
                          <a:spcPts val="0"/>
                        </a:spcAft>
                      </a:pPr>
                      <a:r>
                        <a:rPr lang="de-CH" sz="1800" dirty="0" smtClean="0">
                          <a:effectLst/>
                        </a:rPr>
                        <a:t>Lab</a:t>
                      </a:r>
                      <a:r>
                        <a:rPr lang="de-CH" sz="1800" baseline="0" dirty="0" smtClean="0">
                          <a:effectLst/>
                        </a:rPr>
                        <a:t> </a:t>
                      </a:r>
                      <a:r>
                        <a:rPr lang="de-CH" sz="1800" dirty="0" smtClean="0">
                          <a:effectLst/>
                        </a:rPr>
                        <a:t>12</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978.9</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985.4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1002.7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1002.7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101.3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101.1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2455258874"/>
                  </a:ext>
                </a:extLst>
              </a:tr>
              <a:tr h="387017">
                <a:tc>
                  <a:txBody>
                    <a:bodyPr/>
                    <a:lstStyle/>
                    <a:p>
                      <a:pPr marL="1350645" indent="-1350645" algn="ctr">
                        <a:spcAft>
                          <a:spcPts val="0"/>
                        </a:spcAft>
                      </a:pPr>
                      <a:r>
                        <a:rPr lang="de-CH" sz="1800" dirty="0" smtClean="0">
                          <a:effectLst/>
                        </a:rPr>
                        <a:t>Lab </a:t>
                      </a:r>
                      <a:r>
                        <a:rPr lang="de-CH" sz="1800" dirty="0">
                          <a:effectLst/>
                        </a:rPr>
                        <a:t>13</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986.2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987.1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983.4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99.7</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775439782"/>
                  </a:ext>
                </a:extLst>
              </a:tr>
              <a:tr h="387017">
                <a:tc>
                  <a:txBody>
                    <a:bodyPr/>
                    <a:lstStyle/>
                    <a:p>
                      <a:pPr marL="1350645" indent="-1350645" algn="ctr">
                        <a:spcAft>
                          <a:spcPts val="0"/>
                        </a:spcAft>
                      </a:pPr>
                      <a:r>
                        <a:rPr lang="de-CH" sz="1800" dirty="0" smtClean="0">
                          <a:effectLst/>
                        </a:rPr>
                        <a:t>Lab </a:t>
                      </a:r>
                      <a:r>
                        <a:rPr lang="de-CH" sz="1800" dirty="0">
                          <a:effectLst/>
                        </a:rPr>
                        <a:t>14</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980.6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982.7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992.0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991.0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102.1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101.1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100.5</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678160112"/>
                  </a:ext>
                </a:extLst>
              </a:tr>
              <a:tr h="387017">
                <a:tc>
                  <a:txBody>
                    <a:bodyPr/>
                    <a:lstStyle/>
                    <a:p>
                      <a:pPr marL="1350645" indent="-1350645" algn="ctr">
                        <a:spcAft>
                          <a:spcPts val="0"/>
                        </a:spcAft>
                      </a:pPr>
                      <a:r>
                        <a:rPr lang="de-CH" sz="1800" dirty="0" smtClean="0">
                          <a:effectLst/>
                        </a:rPr>
                        <a:t>Lab </a:t>
                      </a:r>
                      <a:r>
                        <a:rPr lang="de-CH" sz="1800" dirty="0">
                          <a:effectLst/>
                        </a:rPr>
                        <a:t>15</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986.9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987.8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991.2</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990.9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100.3</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100.1</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101.5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102.0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23487794"/>
                  </a:ext>
                </a:extLst>
              </a:tr>
              <a:tr h="387017">
                <a:tc>
                  <a:txBody>
                    <a:bodyPr/>
                    <a:lstStyle/>
                    <a:p>
                      <a:pPr marL="1350645" indent="-1350645" algn="ctr">
                        <a:spcAft>
                          <a:spcPts val="0"/>
                        </a:spcAft>
                      </a:pPr>
                      <a:r>
                        <a:rPr lang="de-CH" sz="1800" dirty="0" smtClean="0">
                          <a:effectLst/>
                        </a:rPr>
                        <a:t>Lab </a:t>
                      </a:r>
                      <a:r>
                        <a:rPr lang="de-CH" sz="1800" dirty="0">
                          <a:effectLst/>
                        </a:rPr>
                        <a:t>16</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987.8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993.8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990.7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988.7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99.1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101.3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100.3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102.0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33214775"/>
                  </a:ext>
                </a:extLst>
              </a:tr>
              <a:tr h="387017">
                <a:tc>
                  <a:txBody>
                    <a:bodyPr/>
                    <a:lstStyle/>
                    <a:p>
                      <a:pPr marL="1350645" indent="-1350645" algn="ctr">
                        <a:spcAft>
                          <a:spcPts val="0"/>
                        </a:spcAft>
                      </a:pPr>
                      <a:r>
                        <a:rPr lang="de-CH" sz="1800" dirty="0" smtClean="0">
                          <a:effectLst/>
                        </a:rPr>
                        <a:t>Lab </a:t>
                      </a:r>
                      <a:r>
                        <a:rPr lang="de-CH" sz="1800" dirty="0">
                          <a:effectLst/>
                        </a:rPr>
                        <a:t>17</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988.2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985.4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986.9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986.4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101.4</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102.8</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102.7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103.2</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a:effectLst/>
                        </a:rPr>
                        <a:t>102.3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tc>
                  <a:txBody>
                    <a:bodyPr/>
                    <a:lstStyle/>
                    <a:p>
                      <a:pPr marL="1350645" indent="-1350645" algn="r">
                        <a:spcAft>
                          <a:spcPts val="0"/>
                        </a:spcAft>
                      </a:pPr>
                      <a:r>
                        <a:rPr lang="en-US" sz="1800" dirty="0">
                          <a:effectLst/>
                        </a:rPr>
                        <a:t>103.3</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2809" marR="22809" marT="0" marB="0" anchor="b"/>
                </a:tc>
                <a:extLst>
                  <a:ext uri="{0D108BD9-81ED-4DB2-BD59-A6C34878D82A}">
                    <a16:rowId xmlns:a16="http://schemas.microsoft.com/office/drawing/2014/main" val="3045840976"/>
                  </a:ext>
                </a:extLst>
              </a:tr>
            </a:tbl>
          </a:graphicData>
        </a:graphic>
      </p:graphicFrame>
      <p:sp>
        <p:nvSpPr>
          <p:cNvPr id="6" name="矩形 5"/>
          <p:cNvSpPr/>
          <p:nvPr/>
        </p:nvSpPr>
        <p:spPr>
          <a:xfrm>
            <a:off x="677334" y="6062885"/>
            <a:ext cx="9539200" cy="369332"/>
          </a:xfrm>
          <a:prstGeom prst="rect">
            <a:avLst/>
          </a:prstGeom>
        </p:spPr>
        <p:txBody>
          <a:bodyPr wrap="square">
            <a:spAutoFit/>
          </a:bodyPr>
          <a:lstStyle/>
          <a:p>
            <a:r>
              <a:rPr lang="en-US" altLang="zh-CN" b="1" dirty="0"/>
              <a:t>* Result is not usable</a:t>
            </a:r>
            <a:endParaRPr lang="zh-CN" altLang="zh-CN" dirty="0"/>
          </a:p>
        </p:txBody>
      </p:sp>
    </p:spTree>
    <p:extLst>
      <p:ext uri="{BB962C8B-B14F-4D97-AF65-F5344CB8AC3E}">
        <p14:creationId xmlns:p14="http://schemas.microsoft.com/office/powerpoint/2010/main" val="25652810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EVALUATION AND DISCUSSION</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
        <p:nvSpPr>
          <p:cNvPr id="8" name="矩形 7"/>
          <p:cNvSpPr/>
          <p:nvPr/>
        </p:nvSpPr>
        <p:spPr>
          <a:xfrm>
            <a:off x="677334" y="1463627"/>
            <a:ext cx="10481732" cy="369332"/>
          </a:xfrm>
          <a:prstGeom prst="rect">
            <a:avLst/>
          </a:prstGeom>
        </p:spPr>
        <p:txBody>
          <a:bodyPr wrap="square">
            <a:spAutoFit/>
          </a:bodyPr>
          <a:lstStyle/>
          <a:p>
            <a:r>
              <a:rPr lang="en-US" altLang="zh-CN" dirty="0"/>
              <a:t>Table 2: Mean values</a:t>
            </a:r>
            <a:endParaRPr lang="zh-CN" altLang="zh-CN" dirty="0"/>
          </a:p>
        </p:txBody>
      </p:sp>
      <p:graphicFrame>
        <p:nvGraphicFramePr>
          <p:cNvPr id="6" name="内容占位符 5"/>
          <p:cNvGraphicFramePr>
            <a:graphicFrameLocks noGrp="1"/>
          </p:cNvGraphicFramePr>
          <p:nvPr>
            <p:ph idx="1"/>
            <p:extLst>
              <p:ext uri="{D42A27DB-BD31-4B8C-83A1-F6EECF244321}">
                <p14:modId xmlns:p14="http://schemas.microsoft.com/office/powerpoint/2010/main" val="3954184235"/>
              </p:ext>
            </p:extLst>
          </p:nvPr>
        </p:nvGraphicFramePr>
        <p:xfrm>
          <a:off x="677334" y="1930400"/>
          <a:ext cx="9068248" cy="4288334"/>
        </p:xfrm>
        <a:graphic>
          <a:graphicData uri="http://schemas.openxmlformats.org/drawingml/2006/table">
            <a:tbl>
              <a:tblPr firstRow="1" firstCol="1" bandRow="1">
                <a:tableStyleId>{5C22544A-7EE6-4342-B048-85BDC9FD1C3A}</a:tableStyleId>
              </a:tblPr>
              <a:tblGrid>
                <a:gridCol w="1512024">
                  <a:extLst>
                    <a:ext uri="{9D8B030D-6E8A-4147-A177-3AD203B41FA5}">
                      <a16:colId xmlns:a16="http://schemas.microsoft.com/office/drawing/2014/main" val="512912167"/>
                    </a:ext>
                  </a:extLst>
                </a:gridCol>
                <a:gridCol w="1512024">
                  <a:extLst>
                    <a:ext uri="{9D8B030D-6E8A-4147-A177-3AD203B41FA5}">
                      <a16:colId xmlns:a16="http://schemas.microsoft.com/office/drawing/2014/main" val="3380001973"/>
                    </a:ext>
                  </a:extLst>
                </a:gridCol>
                <a:gridCol w="1511050">
                  <a:extLst>
                    <a:ext uri="{9D8B030D-6E8A-4147-A177-3AD203B41FA5}">
                      <a16:colId xmlns:a16="http://schemas.microsoft.com/office/drawing/2014/main" val="2090542609"/>
                    </a:ext>
                  </a:extLst>
                </a:gridCol>
                <a:gridCol w="1511050">
                  <a:extLst>
                    <a:ext uri="{9D8B030D-6E8A-4147-A177-3AD203B41FA5}">
                      <a16:colId xmlns:a16="http://schemas.microsoft.com/office/drawing/2014/main" val="1128559993"/>
                    </a:ext>
                  </a:extLst>
                </a:gridCol>
                <a:gridCol w="1511050">
                  <a:extLst>
                    <a:ext uri="{9D8B030D-6E8A-4147-A177-3AD203B41FA5}">
                      <a16:colId xmlns:a16="http://schemas.microsoft.com/office/drawing/2014/main" val="4250610438"/>
                    </a:ext>
                  </a:extLst>
                </a:gridCol>
                <a:gridCol w="1511050">
                  <a:extLst>
                    <a:ext uri="{9D8B030D-6E8A-4147-A177-3AD203B41FA5}">
                      <a16:colId xmlns:a16="http://schemas.microsoft.com/office/drawing/2014/main" val="1343460663"/>
                    </a:ext>
                  </a:extLst>
                </a:gridCol>
              </a:tblGrid>
              <a:tr h="767867">
                <a:tc>
                  <a:txBody>
                    <a:bodyPr/>
                    <a:lstStyle/>
                    <a:p>
                      <a:pPr marL="1350645" indent="-1350645" algn="ctr">
                        <a:spcAft>
                          <a:spcPts val="0"/>
                        </a:spcAft>
                      </a:pPr>
                      <a:r>
                        <a:rPr lang="en-US" sz="1800" dirty="0">
                          <a:effectLst/>
                        </a:rPr>
                        <a:t> </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de-CH" sz="1800" dirty="0" smtClean="0">
                          <a:effectLst/>
                        </a:rPr>
                        <a:t>SAMPLE </a:t>
                      </a:r>
                      <a:r>
                        <a:rPr lang="de-CH" sz="1800" dirty="0">
                          <a:effectLst/>
                        </a:rPr>
                        <a:t>A</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ctr"/>
                </a:tc>
                <a:tc>
                  <a:txBody>
                    <a:bodyPr/>
                    <a:lstStyle/>
                    <a:p>
                      <a:pPr marL="1350645" indent="-1350645" algn="ctr">
                        <a:spcAft>
                          <a:spcPts val="0"/>
                        </a:spcAft>
                      </a:pPr>
                      <a:r>
                        <a:rPr lang="de-CH" sz="1800" dirty="0" smtClean="0">
                          <a:effectLst/>
                        </a:rPr>
                        <a:t>SAMPLE </a:t>
                      </a:r>
                      <a:r>
                        <a:rPr lang="de-CH" sz="1800" dirty="0">
                          <a:effectLst/>
                        </a:rPr>
                        <a:t>B</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ctr"/>
                </a:tc>
                <a:tc>
                  <a:txBody>
                    <a:bodyPr/>
                    <a:lstStyle/>
                    <a:p>
                      <a:pPr marL="1350645" indent="-1350645" algn="ctr">
                        <a:spcAft>
                          <a:spcPts val="0"/>
                        </a:spcAft>
                      </a:pPr>
                      <a:r>
                        <a:rPr lang="de-CH" sz="1800" dirty="0" smtClean="0">
                          <a:effectLst/>
                        </a:rPr>
                        <a:t>SAMPLE </a:t>
                      </a:r>
                      <a:r>
                        <a:rPr lang="de-CH" sz="1800" dirty="0">
                          <a:effectLst/>
                        </a:rPr>
                        <a:t>C</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ctr"/>
                </a:tc>
                <a:tc>
                  <a:txBody>
                    <a:bodyPr/>
                    <a:lstStyle/>
                    <a:p>
                      <a:pPr marL="1350645" indent="-1350645" algn="ctr">
                        <a:spcAft>
                          <a:spcPts val="0"/>
                        </a:spcAft>
                      </a:pPr>
                      <a:r>
                        <a:rPr lang="de-CH" sz="1800" dirty="0" smtClean="0">
                          <a:effectLst/>
                        </a:rPr>
                        <a:t>SAMPLE </a:t>
                      </a:r>
                      <a:r>
                        <a:rPr lang="de-CH" sz="1800" dirty="0">
                          <a:effectLst/>
                        </a:rPr>
                        <a:t>D</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ctr"/>
                </a:tc>
                <a:tc>
                  <a:txBody>
                    <a:bodyPr/>
                    <a:lstStyle/>
                    <a:p>
                      <a:pPr marL="1350645" indent="-1350645" algn="ctr">
                        <a:spcAft>
                          <a:spcPts val="0"/>
                        </a:spcAft>
                      </a:pPr>
                      <a:r>
                        <a:rPr lang="de-CH" sz="1800" dirty="0" smtClean="0">
                          <a:effectLst/>
                        </a:rPr>
                        <a:t>SAMPLE </a:t>
                      </a:r>
                      <a:r>
                        <a:rPr lang="de-CH" sz="1800" dirty="0">
                          <a:effectLst/>
                        </a:rPr>
                        <a:t>E</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ctr"/>
                </a:tc>
                <a:extLst>
                  <a:ext uri="{0D108BD9-81ED-4DB2-BD59-A6C34878D82A}">
                    <a16:rowId xmlns:a16="http://schemas.microsoft.com/office/drawing/2014/main" val="2091114733"/>
                  </a:ext>
                </a:extLst>
              </a:tr>
              <a:tr h="391163">
                <a:tc>
                  <a:txBody>
                    <a:bodyPr/>
                    <a:lstStyle/>
                    <a:p>
                      <a:pPr marL="1350645" indent="-1350645" algn="ctr">
                        <a:spcAft>
                          <a:spcPts val="0"/>
                        </a:spcAft>
                      </a:pPr>
                      <a:r>
                        <a:rPr lang="de-CH" sz="1800" dirty="0" smtClean="0">
                          <a:effectLst/>
                        </a:rPr>
                        <a:t>Lab </a:t>
                      </a:r>
                      <a:r>
                        <a:rPr lang="de-CH" sz="1800" dirty="0">
                          <a:effectLst/>
                        </a:rPr>
                        <a:t>1</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993.700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990.300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102.500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104.750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104.550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3378152024"/>
                  </a:ext>
                </a:extLst>
              </a:tr>
              <a:tr h="391163">
                <a:tc>
                  <a:txBody>
                    <a:bodyPr/>
                    <a:lstStyle/>
                    <a:p>
                      <a:pPr marL="1350645" indent="-1350645" algn="ctr">
                        <a:spcAft>
                          <a:spcPts val="0"/>
                        </a:spcAft>
                      </a:pPr>
                      <a:r>
                        <a:rPr lang="de-CH" altLang="zh-CN" sz="1800" dirty="0" smtClean="0">
                          <a:effectLst/>
                        </a:rPr>
                        <a:t>Lab</a:t>
                      </a:r>
                      <a:r>
                        <a:rPr lang="de-CH" sz="1800" dirty="0" smtClean="0">
                          <a:effectLst/>
                        </a:rPr>
                        <a:t> </a:t>
                      </a:r>
                      <a:r>
                        <a:rPr lang="de-CH" sz="1800" dirty="0">
                          <a:effectLst/>
                        </a:rPr>
                        <a:t>2</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983.950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986.900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98.550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99.950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98.550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3793186101"/>
                  </a:ext>
                </a:extLst>
              </a:tr>
              <a:tr h="391163">
                <a:tc>
                  <a:txBody>
                    <a:bodyPr/>
                    <a:lstStyle/>
                    <a:p>
                      <a:pPr marL="1350645" indent="-1350645" algn="ctr">
                        <a:spcAft>
                          <a:spcPts val="0"/>
                        </a:spcAft>
                      </a:pPr>
                      <a:r>
                        <a:rPr lang="de-CH" altLang="zh-CN" sz="1800" dirty="0" smtClean="0">
                          <a:effectLst/>
                        </a:rPr>
                        <a:t>Lab</a:t>
                      </a:r>
                      <a:r>
                        <a:rPr lang="de-CH" sz="1800" dirty="0" smtClean="0">
                          <a:effectLst/>
                        </a:rPr>
                        <a:t> </a:t>
                      </a:r>
                      <a:r>
                        <a:rPr lang="de-CH" sz="1800" dirty="0">
                          <a:effectLst/>
                        </a:rPr>
                        <a:t>3</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993.300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988.500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99.200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99.700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98.500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1172050198"/>
                  </a:ext>
                </a:extLst>
              </a:tr>
              <a:tr h="391163">
                <a:tc>
                  <a:txBody>
                    <a:bodyPr/>
                    <a:lstStyle/>
                    <a:p>
                      <a:pPr marL="1350645" indent="-1350645" algn="ctr">
                        <a:spcAft>
                          <a:spcPts val="0"/>
                        </a:spcAft>
                      </a:pPr>
                      <a:r>
                        <a:rPr lang="de-CH" sz="1800" dirty="0" smtClean="0">
                          <a:effectLst/>
                        </a:rPr>
                        <a:t>Lab </a:t>
                      </a:r>
                      <a:r>
                        <a:rPr lang="de-CH" sz="1800" dirty="0">
                          <a:effectLst/>
                        </a:rPr>
                        <a:t>4</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dirty="0">
                          <a:effectLst/>
                        </a:rPr>
                        <a:t>990.050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990.800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98.900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100.200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99.600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94145418"/>
                  </a:ext>
                </a:extLst>
              </a:tr>
              <a:tr h="391163">
                <a:tc>
                  <a:txBody>
                    <a:bodyPr/>
                    <a:lstStyle/>
                    <a:p>
                      <a:pPr marL="1350645" indent="-1350645" algn="ctr">
                        <a:spcAft>
                          <a:spcPts val="0"/>
                        </a:spcAft>
                      </a:pPr>
                      <a:r>
                        <a:rPr lang="de-CH" altLang="zh-CN" sz="1800" dirty="0" smtClean="0">
                          <a:effectLst/>
                        </a:rPr>
                        <a:t>Lab</a:t>
                      </a:r>
                      <a:r>
                        <a:rPr lang="de-CH" sz="1800" dirty="0" smtClean="0">
                          <a:effectLst/>
                        </a:rPr>
                        <a:t> </a:t>
                      </a:r>
                      <a:r>
                        <a:rPr lang="de-CH" sz="1800" dirty="0">
                          <a:effectLst/>
                        </a:rPr>
                        <a:t>5</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dirty="0">
                          <a:effectLst/>
                        </a:rPr>
                        <a:t>990.350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988.700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101.250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102.200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101.950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1231680572"/>
                  </a:ext>
                </a:extLst>
              </a:tr>
              <a:tr h="391163">
                <a:tc>
                  <a:txBody>
                    <a:bodyPr/>
                    <a:lstStyle/>
                    <a:p>
                      <a:pPr marL="1350645" indent="-1350645" algn="ctr">
                        <a:spcAft>
                          <a:spcPts val="0"/>
                        </a:spcAft>
                      </a:pPr>
                      <a:r>
                        <a:rPr lang="de-CH" altLang="zh-CN" sz="1800" dirty="0" smtClean="0">
                          <a:effectLst/>
                        </a:rPr>
                        <a:t>Lab </a:t>
                      </a:r>
                      <a:r>
                        <a:rPr lang="de-CH" sz="1800" dirty="0" smtClean="0">
                          <a:effectLst/>
                        </a:rPr>
                        <a:t>6</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n.u.*</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n.u.*</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n.u.*</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n.u.*</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n.u.*</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520126879"/>
                  </a:ext>
                </a:extLst>
              </a:tr>
              <a:tr h="391163">
                <a:tc>
                  <a:txBody>
                    <a:bodyPr/>
                    <a:lstStyle/>
                    <a:p>
                      <a:pPr marL="1350645" indent="-1350645" algn="ctr">
                        <a:spcAft>
                          <a:spcPts val="0"/>
                        </a:spcAft>
                      </a:pPr>
                      <a:r>
                        <a:rPr lang="de-CH" altLang="zh-CN" sz="1800" dirty="0" smtClean="0">
                          <a:effectLst/>
                        </a:rPr>
                        <a:t>Lab </a:t>
                      </a:r>
                      <a:r>
                        <a:rPr lang="de-CH" sz="1800" dirty="0" smtClean="0">
                          <a:effectLst/>
                        </a:rPr>
                        <a:t>7</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995.300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979.700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100.750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104.200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102.950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1973791424"/>
                  </a:ext>
                </a:extLst>
              </a:tr>
              <a:tr h="391163">
                <a:tc>
                  <a:txBody>
                    <a:bodyPr/>
                    <a:lstStyle/>
                    <a:p>
                      <a:pPr marL="1350645" indent="-1350645" algn="ctr">
                        <a:spcAft>
                          <a:spcPts val="0"/>
                        </a:spcAft>
                      </a:pPr>
                      <a:r>
                        <a:rPr lang="de-CH" altLang="zh-CN" sz="1800" dirty="0" smtClean="0">
                          <a:effectLst/>
                        </a:rPr>
                        <a:t>Lab</a:t>
                      </a:r>
                      <a:r>
                        <a:rPr lang="de-CH" sz="1800" dirty="0" smtClean="0">
                          <a:effectLst/>
                        </a:rPr>
                        <a:t> </a:t>
                      </a:r>
                      <a:r>
                        <a:rPr lang="de-CH" sz="1800" dirty="0">
                          <a:effectLst/>
                        </a:rPr>
                        <a:t>8</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994.600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995.000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100.150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101.500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102.300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686039859"/>
                  </a:ext>
                </a:extLst>
              </a:tr>
              <a:tr h="391163">
                <a:tc>
                  <a:txBody>
                    <a:bodyPr/>
                    <a:lstStyle/>
                    <a:p>
                      <a:pPr marL="1350645" indent="-1350645" algn="ctr">
                        <a:spcAft>
                          <a:spcPts val="0"/>
                        </a:spcAft>
                      </a:pPr>
                      <a:r>
                        <a:rPr lang="de-CH" altLang="zh-CN" sz="1800" dirty="0" smtClean="0">
                          <a:effectLst/>
                        </a:rPr>
                        <a:t>Lab</a:t>
                      </a:r>
                      <a:r>
                        <a:rPr lang="de-CH" sz="1800" dirty="0" smtClean="0">
                          <a:effectLst/>
                        </a:rPr>
                        <a:t> </a:t>
                      </a:r>
                      <a:r>
                        <a:rPr lang="de-CH" sz="1800" dirty="0">
                          <a:effectLst/>
                        </a:rPr>
                        <a:t>9</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dirty="0">
                          <a:effectLst/>
                        </a:rPr>
                        <a:t>1010.500</a:t>
                      </a:r>
                      <a:r>
                        <a:rPr lang="en-US" sz="1800" baseline="30000" dirty="0">
                          <a:effectLst/>
                        </a:rPr>
                        <a:t>+/++</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dirty="0">
                          <a:effectLst/>
                        </a:rPr>
                        <a:t>1003.500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99.500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101.000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dirty="0">
                          <a:effectLst/>
                        </a:rPr>
                        <a:t>100.000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1662568003"/>
                  </a:ext>
                </a:extLst>
              </a:tr>
            </a:tbl>
          </a:graphicData>
        </a:graphic>
      </p:graphicFrame>
    </p:spTree>
    <p:extLst>
      <p:ext uri="{BB962C8B-B14F-4D97-AF65-F5344CB8AC3E}">
        <p14:creationId xmlns:p14="http://schemas.microsoft.com/office/powerpoint/2010/main" val="3146161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EVALUATION AND DISCUSSION</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graphicFrame>
        <p:nvGraphicFramePr>
          <p:cNvPr id="6" name="内容占位符 5"/>
          <p:cNvGraphicFramePr>
            <a:graphicFrameLocks noGrp="1"/>
          </p:cNvGraphicFramePr>
          <p:nvPr>
            <p:ph idx="1"/>
            <p:extLst>
              <p:ext uri="{D42A27DB-BD31-4B8C-83A1-F6EECF244321}">
                <p14:modId xmlns:p14="http://schemas.microsoft.com/office/powerpoint/2010/main" val="835025924"/>
              </p:ext>
            </p:extLst>
          </p:nvPr>
        </p:nvGraphicFramePr>
        <p:xfrm>
          <a:off x="677334" y="1461820"/>
          <a:ext cx="9068248" cy="3897171"/>
        </p:xfrm>
        <a:graphic>
          <a:graphicData uri="http://schemas.openxmlformats.org/drawingml/2006/table">
            <a:tbl>
              <a:tblPr firstRow="1" firstCol="1" bandRow="1">
                <a:tableStyleId>{5C22544A-7EE6-4342-B048-85BDC9FD1C3A}</a:tableStyleId>
              </a:tblPr>
              <a:tblGrid>
                <a:gridCol w="1512024">
                  <a:extLst>
                    <a:ext uri="{9D8B030D-6E8A-4147-A177-3AD203B41FA5}">
                      <a16:colId xmlns:a16="http://schemas.microsoft.com/office/drawing/2014/main" val="512912167"/>
                    </a:ext>
                  </a:extLst>
                </a:gridCol>
                <a:gridCol w="1512024">
                  <a:extLst>
                    <a:ext uri="{9D8B030D-6E8A-4147-A177-3AD203B41FA5}">
                      <a16:colId xmlns:a16="http://schemas.microsoft.com/office/drawing/2014/main" val="3380001973"/>
                    </a:ext>
                  </a:extLst>
                </a:gridCol>
                <a:gridCol w="1511050">
                  <a:extLst>
                    <a:ext uri="{9D8B030D-6E8A-4147-A177-3AD203B41FA5}">
                      <a16:colId xmlns:a16="http://schemas.microsoft.com/office/drawing/2014/main" val="2090542609"/>
                    </a:ext>
                  </a:extLst>
                </a:gridCol>
                <a:gridCol w="1511050">
                  <a:extLst>
                    <a:ext uri="{9D8B030D-6E8A-4147-A177-3AD203B41FA5}">
                      <a16:colId xmlns:a16="http://schemas.microsoft.com/office/drawing/2014/main" val="1128559993"/>
                    </a:ext>
                  </a:extLst>
                </a:gridCol>
                <a:gridCol w="1511050">
                  <a:extLst>
                    <a:ext uri="{9D8B030D-6E8A-4147-A177-3AD203B41FA5}">
                      <a16:colId xmlns:a16="http://schemas.microsoft.com/office/drawing/2014/main" val="4250610438"/>
                    </a:ext>
                  </a:extLst>
                </a:gridCol>
                <a:gridCol w="1511050">
                  <a:extLst>
                    <a:ext uri="{9D8B030D-6E8A-4147-A177-3AD203B41FA5}">
                      <a16:colId xmlns:a16="http://schemas.microsoft.com/office/drawing/2014/main" val="1343460663"/>
                    </a:ext>
                  </a:extLst>
                </a:gridCol>
              </a:tblGrid>
              <a:tr h="767867">
                <a:tc>
                  <a:txBody>
                    <a:bodyPr/>
                    <a:lstStyle/>
                    <a:p>
                      <a:pPr marL="1350645" indent="-1350645" algn="ctr">
                        <a:spcAft>
                          <a:spcPts val="0"/>
                        </a:spcAft>
                      </a:pPr>
                      <a:r>
                        <a:rPr lang="en-US" sz="1800" dirty="0">
                          <a:effectLst/>
                        </a:rPr>
                        <a:t> </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de-CH" sz="1800" dirty="0" smtClean="0">
                          <a:effectLst/>
                        </a:rPr>
                        <a:t>SAMPLE </a:t>
                      </a:r>
                      <a:r>
                        <a:rPr lang="de-CH" sz="1800" dirty="0">
                          <a:effectLst/>
                        </a:rPr>
                        <a:t>A</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ctr"/>
                </a:tc>
                <a:tc>
                  <a:txBody>
                    <a:bodyPr/>
                    <a:lstStyle/>
                    <a:p>
                      <a:pPr marL="1350645" indent="-1350645" algn="ctr">
                        <a:spcAft>
                          <a:spcPts val="0"/>
                        </a:spcAft>
                      </a:pPr>
                      <a:r>
                        <a:rPr lang="de-CH" sz="1800" dirty="0" smtClean="0">
                          <a:effectLst/>
                        </a:rPr>
                        <a:t>SAMPLE </a:t>
                      </a:r>
                      <a:r>
                        <a:rPr lang="de-CH" sz="1800" dirty="0">
                          <a:effectLst/>
                        </a:rPr>
                        <a:t>B</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ctr"/>
                </a:tc>
                <a:tc>
                  <a:txBody>
                    <a:bodyPr/>
                    <a:lstStyle/>
                    <a:p>
                      <a:pPr marL="1350645" indent="-1350645" algn="ctr">
                        <a:spcAft>
                          <a:spcPts val="0"/>
                        </a:spcAft>
                      </a:pPr>
                      <a:r>
                        <a:rPr lang="de-CH" sz="1800" dirty="0" smtClean="0">
                          <a:effectLst/>
                        </a:rPr>
                        <a:t>SAMPLE </a:t>
                      </a:r>
                      <a:r>
                        <a:rPr lang="de-CH" sz="1800" dirty="0">
                          <a:effectLst/>
                        </a:rPr>
                        <a:t>C</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ctr"/>
                </a:tc>
                <a:tc>
                  <a:txBody>
                    <a:bodyPr/>
                    <a:lstStyle/>
                    <a:p>
                      <a:pPr marL="1350645" indent="-1350645" algn="ctr">
                        <a:spcAft>
                          <a:spcPts val="0"/>
                        </a:spcAft>
                      </a:pPr>
                      <a:r>
                        <a:rPr lang="de-CH" sz="1800" dirty="0" smtClean="0">
                          <a:effectLst/>
                        </a:rPr>
                        <a:t>SAMPLE </a:t>
                      </a:r>
                      <a:r>
                        <a:rPr lang="de-CH" sz="1800" dirty="0">
                          <a:effectLst/>
                        </a:rPr>
                        <a:t>D</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ctr"/>
                </a:tc>
                <a:tc>
                  <a:txBody>
                    <a:bodyPr/>
                    <a:lstStyle/>
                    <a:p>
                      <a:pPr marL="1350645" indent="-1350645" algn="ctr">
                        <a:spcAft>
                          <a:spcPts val="0"/>
                        </a:spcAft>
                      </a:pPr>
                      <a:r>
                        <a:rPr lang="de-CH" sz="1800" dirty="0" smtClean="0">
                          <a:effectLst/>
                        </a:rPr>
                        <a:t>SAMPLE </a:t>
                      </a:r>
                      <a:r>
                        <a:rPr lang="de-CH" sz="1800" dirty="0">
                          <a:effectLst/>
                        </a:rPr>
                        <a:t>E</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ctr"/>
                </a:tc>
                <a:extLst>
                  <a:ext uri="{0D108BD9-81ED-4DB2-BD59-A6C34878D82A}">
                    <a16:rowId xmlns:a16="http://schemas.microsoft.com/office/drawing/2014/main" val="2091114733"/>
                  </a:ext>
                </a:extLst>
              </a:tr>
              <a:tr h="391163">
                <a:tc>
                  <a:txBody>
                    <a:bodyPr/>
                    <a:lstStyle/>
                    <a:p>
                      <a:pPr marL="1350645" indent="-1350645" algn="ctr">
                        <a:spcAft>
                          <a:spcPts val="0"/>
                        </a:spcAft>
                      </a:pPr>
                      <a:r>
                        <a:rPr lang="de-CH" sz="1800" dirty="0" smtClean="0">
                          <a:effectLst/>
                        </a:rPr>
                        <a:t>Lab 10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dirty="0">
                          <a:effectLst/>
                        </a:rPr>
                        <a:t>985.500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992.900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97.750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99.400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97.650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3378152024"/>
                  </a:ext>
                </a:extLst>
              </a:tr>
              <a:tr h="391163">
                <a:tc>
                  <a:txBody>
                    <a:bodyPr/>
                    <a:lstStyle/>
                    <a:p>
                      <a:pPr marL="1350645" indent="-1350645" algn="ctr">
                        <a:spcAft>
                          <a:spcPts val="0"/>
                        </a:spcAft>
                      </a:pPr>
                      <a:r>
                        <a:rPr lang="de-CH" altLang="zh-CN" sz="1800" dirty="0" smtClean="0">
                          <a:effectLst/>
                        </a:rPr>
                        <a:t>Lab</a:t>
                      </a:r>
                      <a:r>
                        <a:rPr lang="de-CH" sz="1800" dirty="0" smtClean="0">
                          <a:effectLst/>
                        </a:rPr>
                        <a:t> 11</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992.350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996.450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dirty="0">
                          <a:effectLst/>
                        </a:rPr>
                        <a:t>99.150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dirty="0">
                          <a:effectLst/>
                        </a:rPr>
                        <a:t>100.700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99.850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3793186101"/>
                  </a:ext>
                </a:extLst>
              </a:tr>
              <a:tr h="391163">
                <a:tc>
                  <a:txBody>
                    <a:bodyPr/>
                    <a:lstStyle/>
                    <a:p>
                      <a:pPr marL="1350645" indent="-1350645" algn="ctr">
                        <a:spcAft>
                          <a:spcPts val="0"/>
                        </a:spcAft>
                      </a:pPr>
                      <a:r>
                        <a:rPr lang="de-CH" altLang="zh-CN" sz="1800" dirty="0" smtClean="0">
                          <a:effectLst/>
                        </a:rPr>
                        <a:t>Lab</a:t>
                      </a:r>
                      <a:r>
                        <a:rPr lang="de-CH" sz="1800" dirty="0" smtClean="0">
                          <a:effectLst/>
                        </a:rPr>
                        <a:t> 12</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982.150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1002.700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99.350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dirty="0">
                          <a:effectLst/>
                        </a:rPr>
                        <a:t>101.000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100.200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1172050198"/>
                  </a:ext>
                </a:extLst>
              </a:tr>
              <a:tr h="391163">
                <a:tc>
                  <a:txBody>
                    <a:bodyPr/>
                    <a:lstStyle/>
                    <a:p>
                      <a:pPr marL="1350645" indent="-1350645" algn="ctr">
                        <a:spcAft>
                          <a:spcPts val="0"/>
                        </a:spcAft>
                      </a:pPr>
                      <a:r>
                        <a:rPr lang="de-CH" sz="1800" dirty="0" smtClean="0">
                          <a:effectLst/>
                        </a:rPr>
                        <a:t>Lab 13</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983.900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985.250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dirty="0">
                          <a:effectLst/>
                        </a:rPr>
                        <a:t>98.700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99.500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dirty="0">
                          <a:effectLst/>
                        </a:rPr>
                        <a:t>100.100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94145418"/>
                  </a:ext>
                </a:extLst>
              </a:tr>
              <a:tr h="391163">
                <a:tc>
                  <a:txBody>
                    <a:bodyPr/>
                    <a:lstStyle/>
                    <a:p>
                      <a:pPr marL="1350645" indent="-1350645" algn="ctr">
                        <a:spcAft>
                          <a:spcPts val="0"/>
                        </a:spcAft>
                      </a:pPr>
                      <a:r>
                        <a:rPr lang="de-CH" altLang="zh-CN" sz="1800" dirty="0" smtClean="0">
                          <a:effectLst/>
                        </a:rPr>
                        <a:t>Lab</a:t>
                      </a:r>
                      <a:r>
                        <a:rPr lang="de-CH" sz="1800" dirty="0" smtClean="0">
                          <a:effectLst/>
                        </a:rPr>
                        <a:t> 14</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981.650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991.500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98.800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101.600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dirty="0">
                          <a:effectLst/>
                        </a:rPr>
                        <a:t>100.400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1231680572"/>
                  </a:ext>
                </a:extLst>
              </a:tr>
              <a:tr h="391163">
                <a:tc>
                  <a:txBody>
                    <a:bodyPr/>
                    <a:lstStyle/>
                    <a:p>
                      <a:pPr marL="1350645" indent="-1350645" algn="ctr">
                        <a:spcAft>
                          <a:spcPts val="0"/>
                        </a:spcAft>
                      </a:pPr>
                      <a:r>
                        <a:rPr lang="de-CH" altLang="zh-CN" sz="1800" dirty="0" smtClean="0">
                          <a:effectLst/>
                        </a:rPr>
                        <a:t>Lab</a:t>
                      </a:r>
                      <a:r>
                        <a:rPr lang="en-US" sz="1800" baseline="0" dirty="0" smtClean="0">
                          <a:effectLst/>
                          <a:latin typeface="Arial" panose="020B0604020202020204" pitchFamily="34" charset="0"/>
                          <a:ea typeface="宋体" panose="02010600030101010101" pitchFamily="2" charset="-122"/>
                          <a:cs typeface="Times New Roman" panose="02020603050405020304" pitchFamily="18" charset="0"/>
                        </a:rPr>
                        <a:t> 15</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987.350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991.050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100.200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100.100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dirty="0">
                          <a:effectLst/>
                        </a:rPr>
                        <a:t>101.750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520126879"/>
                  </a:ext>
                </a:extLst>
              </a:tr>
              <a:tr h="391163">
                <a:tc>
                  <a:txBody>
                    <a:bodyPr/>
                    <a:lstStyle/>
                    <a:p>
                      <a:pPr marL="1350645" indent="-1350645" algn="ctr">
                        <a:spcAft>
                          <a:spcPts val="0"/>
                        </a:spcAft>
                      </a:pPr>
                      <a:r>
                        <a:rPr lang="de-CH" altLang="zh-CN" sz="1800" dirty="0" smtClean="0">
                          <a:effectLst/>
                        </a:rPr>
                        <a:t>Lab</a:t>
                      </a:r>
                      <a:r>
                        <a:rPr lang="de-CH" altLang="zh-CN" sz="1800" baseline="0" dirty="0" smtClean="0">
                          <a:effectLst/>
                        </a:rPr>
                        <a:t> 16</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990.800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989.700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99.800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100.750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dirty="0">
                          <a:effectLst/>
                        </a:rPr>
                        <a:t>101.150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1973791424"/>
                  </a:ext>
                </a:extLst>
              </a:tr>
              <a:tr h="391163">
                <a:tc>
                  <a:txBody>
                    <a:bodyPr/>
                    <a:lstStyle/>
                    <a:p>
                      <a:pPr marL="1350645" indent="-1350645" algn="ctr">
                        <a:spcAft>
                          <a:spcPts val="0"/>
                        </a:spcAft>
                      </a:pPr>
                      <a:r>
                        <a:rPr lang="de-CH" altLang="zh-CN" sz="1800" dirty="0" smtClean="0">
                          <a:effectLst/>
                        </a:rPr>
                        <a:t>Lab</a:t>
                      </a:r>
                      <a:r>
                        <a:rPr lang="de-CH" sz="1800" dirty="0" smtClean="0">
                          <a:effectLst/>
                        </a:rPr>
                        <a:t> 17</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986.800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986.650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102.100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a:effectLst/>
                        </a:rPr>
                        <a:t>102.950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tc>
                  <a:txBody>
                    <a:bodyPr/>
                    <a:lstStyle/>
                    <a:p>
                      <a:pPr marL="1350645" indent="-1350645" algn="ctr">
                        <a:spcAft>
                          <a:spcPts val="0"/>
                        </a:spcAft>
                      </a:pPr>
                      <a:r>
                        <a:rPr lang="en-US" sz="1800" dirty="0">
                          <a:effectLst/>
                        </a:rPr>
                        <a:t>102.800</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23276" marR="23276" marT="0" marB="0" anchor="b"/>
                </a:tc>
                <a:extLst>
                  <a:ext uri="{0D108BD9-81ED-4DB2-BD59-A6C34878D82A}">
                    <a16:rowId xmlns:a16="http://schemas.microsoft.com/office/drawing/2014/main" val="686039859"/>
                  </a:ext>
                </a:extLst>
              </a:tr>
            </a:tbl>
          </a:graphicData>
        </a:graphic>
      </p:graphicFrame>
      <p:sp>
        <p:nvSpPr>
          <p:cNvPr id="7" name="矩形 6"/>
          <p:cNvSpPr/>
          <p:nvPr/>
        </p:nvSpPr>
        <p:spPr>
          <a:xfrm>
            <a:off x="677334" y="5544172"/>
            <a:ext cx="10481732" cy="923330"/>
          </a:xfrm>
          <a:prstGeom prst="rect">
            <a:avLst/>
          </a:prstGeom>
        </p:spPr>
        <p:txBody>
          <a:bodyPr wrap="square">
            <a:spAutoFit/>
          </a:bodyPr>
          <a:lstStyle/>
          <a:p>
            <a:r>
              <a:rPr lang="en-US" altLang="zh-CN" b="1" dirty="0"/>
              <a:t>* Result is not usable</a:t>
            </a:r>
            <a:endParaRPr lang="zh-CN" altLang="zh-CN" dirty="0"/>
          </a:p>
          <a:p>
            <a:r>
              <a:rPr lang="en-US" altLang="zh-CN" baseline="30000" dirty="0"/>
              <a:t>+ </a:t>
            </a:r>
            <a:r>
              <a:rPr lang="en-US" altLang="zh-CN" dirty="0"/>
              <a:t>Grubbs Test straggler</a:t>
            </a:r>
            <a:endParaRPr lang="zh-CN" altLang="zh-CN" dirty="0"/>
          </a:p>
          <a:p>
            <a:r>
              <a:rPr lang="en-US" altLang="zh-CN" baseline="30000" dirty="0"/>
              <a:t>++</a:t>
            </a:r>
            <a:r>
              <a:rPr lang="en-US" altLang="zh-CN" dirty="0"/>
              <a:t>Grubbs Test outlier</a:t>
            </a:r>
            <a:endParaRPr lang="zh-CN" altLang="zh-CN" dirty="0"/>
          </a:p>
        </p:txBody>
      </p:sp>
    </p:spTree>
    <p:extLst>
      <p:ext uri="{BB962C8B-B14F-4D97-AF65-F5344CB8AC3E}">
        <p14:creationId xmlns:p14="http://schemas.microsoft.com/office/powerpoint/2010/main" val="2482466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CONTENT</a:t>
            </a:r>
            <a:endParaRPr lang="zh-CN" altLang="en-US" dirty="0"/>
          </a:p>
        </p:txBody>
      </p:sp>
      <p:sp>
        <p:nvSpPr>
          <p:cNvPr id="3" name="内容占位符 2"/>
          <p:cNvSpPr>
            <a:spLocks noGrp="1"/>
          </p:cNvSpPr>
          <p:nvPr>
            <p:ph idx="1"/>
          </p:nvPr>
        </p:nvSpPr>
        <p:spPr/>
        <p:txBody>
          <a:bodyPr>
            <a:normAutofit/>
          </a:bodyPr>
          <a:lstStyle/>
          <a:p>
            <a:r>
              <a:rPr lang="en-US" altLang="zh-CN" sz="2400" dirty="0" smtClean="0"/>
              <a:t>1. PARTICIPANTS</a:t>
            </a:r>
          </a:p>
          <a:p>
            <a:r>
              <a:rPr lang="en-US" altLang="zh-CN" sz="2400" dirty="0" smtClean="0"/>
              <a:t>2. GENERAL INFORMATION</a:t>
            </a:r>
          </a:p>
          <a:p>
            <a:r>
              <a:rPr lang="en-US" altLang="zh-CN" sz="2400" dirty="0" smtClean="0"/>
              <a:t>3. SAMPLES</a:t>
            </a:r>
          </a:p>
          <a:p>
            <a:r>
              <a:rPr lang="en-US" altLang="zh-CN" sz="2400" dirty="0" smtClean="0"/>
              <a:t>4.</a:t>
            </a:r>
            <a:r>
              <a:rPr lang="en-US" altLang="zh-CN" sz="2400" dirty="0"/>
              <a:t> METHOD </a:t>
            </a:r>
            <a:endParaRPr lang="en-US" altLang="zh-CN" sz="2400" dirty="0" smtClean="0"/>
          </a:p>
          <a:p>
            <a:r>
              <a:rPr lang="en-US" altLang="zh-CN" sz="2400" dirty="0" smtClean="0"/>
              <a:t>5. REMARKS OF THE PARTICIPANTS    </a:t>
            </a:r>
          </a:p>
          <a:p>
            <a:r>
              <a:rPr lang="en-US" altLang="zh-CN" sz="2400" dirty="0" smtClean="0"/>
              <a:t>6. EVALUATION AND DISCUSSION</a:t>
            </a:r>
          </a:p>
          <a:p>
            <a:r>
              <a:rPr lang="en-US" altLang="zh-CN" sz="2400" dirty="0"/>
              <a:t>7</a:t>
            </a:r>
            <a:r>
              <a:rPr lang="en-US" altLang="zh-CN" sz="2400" dirty="0" smtClean="0"/>
              <a:t>. CONCLUSIONS</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Tree>
    <p:extLst>
      <p:ext uri="{BB962C8B-B14F-4D97-AF65-F5344CB8AC3E}">
        <p14:creationId xmlns:p14="http://schemas.microsoft.com/office/powerpoint/2010/main" val="9890713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EVALUATION AND DISCUSSION</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
        <p:nvSpPr>
          <p:cNvPr id="8" name="矩形 7"/>
          <p:cNvSpPr/>
          <p:nvPr/>
        </p:nvSpPr>
        <p:spPr>
          <a:xfrm>
            <a:off x="677334" y="1463627"/>
            <a:ext cx="10481732" cy="369332"/>
          </a:xfrm>
          <a:prstGeom prst="rect">
            <a:avLst/>
          </a:prstGeom>
        </p:spPr>
        <p:txBody>
          <a:bodyPr wrap="square">
            <a:spAutoFit/>
          </a:bodyPr>
          <a:lstStyle/>
          <a:p>
            <a:r>
              <a:rPr lang="en-US" altLang="zh-CN" dirty="0"/>
              <a:t>Table 3: Summary of the statistical </a:t>
            </a:r>
            <a:r>
              <a:rPr lang="en-US" altLang="zh-CN" dirty="0" smtClean="0"/>
              <a:t>evaluation with outliers </a:t>
            </a:r>
            <a:r>
              <a:rPr lang="en-US" altLang="zh-CN" dirty="0"/>
              <a:t>/stragglers</a:t>
            </a:r>
            <a:endParaRPr lang="zh-CN" altLang="zh-CN" dirty="0"/>
          </a:p>
        </p:txBody>
      </p:sp>
      <p:graphicFrame>
        <p:nvGraphicFramePr>
          <p:cNvPr id="6" name="内容占位符 5"/>
          <p:cNvGraphicFramePr>
            <a:graphicFrameLocks noGrp="1"/>
          </p:cNvGraphicFramePr>
          <p:nvPr>
            <p:ph idx="1"/>
            <p:extLst>
              <p:ext uri="{D42A27DB-BD31-4B8C-83A1-F6EECF244321}">
                <p14:modId xmlns:p14="http://schemas.microsoft.com/office/powerpoint/2010/main" val="4017645431"/>
              </p:ext>
            </p:extLst>
          </p:nvPr>
        </p:nvGraphicFramePr>
        <p:xfrm>
          <a:off x="677334" y="1930400"/>
          <a:ext cx="9332942" cy="4192087"/>
        </p:xfrm>
        <a:graphic>
          <a:graphicData uri="http://schemas.openxmlformats.org/drawingml/2006/table">
            <a:tbl>
              <a:tblPr firstRow="1" firstCol="1" bandRow="1">
                <a:tableStyleId>{5C22544A-7EE6-4342-B048-85BDC9FD1C3A}</a:tableStyleId>
              </a:tblPr>
              <a:tblGrid>
                <a:gridCol w="1556159">
                  <a:extLst>
                    <a:ext uri="{9D8B030D-6E8A-4147-A177-3AD203B41FA5}">
                      <a16:colId xmlns:a16="http://schemas.microsoft.com/office/drawing/2014/main" val="512912167"/>
                    </a:ext>
                  </a:extLst>
                </a:gridCol>
                <a:gridCol w="1556159">
                  <a:extLst>
                    <a:ext uri="{9D8B030D-6E8A-4147-A177-3AD203B41FA5}">
                      <a16:colId xmlns:a16="http://schemas.microsoft.com/office/drawing/2014/main" val="3380001973"/>
                    </a:ext>
                  </a:extLst>
                </a:gridCol>
                <a:gridCol w="1555156">
                  <a:extLst>
                    <a:ext uri="{9D8B030D-6E8A-4147-A177-3AD203B41FA5}">
                      <a16:colId xmlns:a16="http://schemas.microsoft.com/office/drawing/2014/main" val="2090542609"/>
                    </a:ext>
                  </a:extLst>
                </a:gridCol>
                <a:gridCol w="1555156">
                  <a:extLst>
                    <a:ext uri="{9D8B030D-6E8A-4147-A177-3AD203B41FA5}">
                      <a16:colId xmlns:a16="http://schemas.microsoft.com/office/drawing/2014/main" val="1128559993"/>
                    </a:ext>
                  </a:extLst>
                </a:gridCol>
                <a:gridCol w="1555156">
                  <a:extLst>
                    <a:ext uri="{9D8B030D-6E8A-4147-A177-3AD203B41FA5}">
                      <a16:colId xmlns:a16="http://schemas.microsoft.com/office/drawing/2014/main" val="4250610438"/>
                    </a:ext>
                  </a:extLst>
                </a:gridCol>
                <a:gridCol w="1555156">
                  <a:extLst>
                    <a:ext uri="{9D8B030D-6E8A-4147-A177-3AD203B41FA5}">
                      <a16:colId xmlns:a16="http://schemas.microsoft.com/office/drawing/2014/main" val="1343460663"/>
                    </a:ext>
                  </a:extLst>
                </a:gridCol>
              </a:tblGrid>
              <a:tr h="812044">
                <a:tc>
                  <a:txBody>
                    <a:bodyPr/>
                    <a:lstStyle/>
                    <a:p>
                      <a:pPr algn="ctr"/>
                      <a:endParaRPr lang="zh-CN" sz="1800" dirty="0">
                        <a:effectLst/>
                        <a:latin typeface="Times New Roman" panose="02020603050405020304" pitchFamily="18" charset="0"/>
                      </a:endParaRPr>
                    </a:p>
                  </a:txBody>
                  <a:tcPr marL="44450" marR="44450" marT="0" marB="0" anchor="b"/>
                </a:tc>
                <a:tc>
                  <a:txBody>
                    <a:bodyPr/>
                    <a:lstStyle/>
                    <a:p>
                      <a:pPr marL="1350645" indent="-1350645" algn="ctr">
                        <a:spcAft>
                          <a:spcPts val="0"/>
                        </a:spcAft>
                      </a:pPr>
                      <a:r>
                        <a:rPr lang="en-US" sz="1800" dirty="0">
                          <a:effectLst/>
                          <a:latin typeface="Arial" panose="020B0604020202020204" pitchFamily="34" charset="0"/>
                          <a:ea typeface="宋体" panose="02010600030101010101" pitchFamily="2" charset="-122"/>
                          <a:cs typeface="Times New Roman" panose="02020603050405020304" pitchFamily="18" charset="0"/>
                        </a:rPr>
                        <a:t>sample A</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sample B</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sample C</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sample D</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sample E</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tc>
                <a:extLst>
                  <a:ext uri="{0D108BD9-81ED-4DB2-BD59-A6C34878D82A}">
                    <a16:rowId xmlns:a16="http://schemas.microsoft.com/office/drawing/2014/main" val="2091114733"/>
                  </a:ext>
                </a:extLst>
              </a:tr>
              <a:tr h="500375">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X</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m</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990.14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991.23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99.79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101.22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100.77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4265785701"/>
                  </a:ext>
                </a:extLst>
              </a:tr>
              <a:tr h="317937">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L</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662568003"/>
                  </a:ext>
                </a:extLst>
              </a:tr>
              <a:tr h="317937">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dirty="0">
                          <a:effectLst/>
                          <a:latin typeface="Arial" panose="020B0604020202020204" pitchFamily="34" charset="0"/>
                          <a:ea typeface="宋体" panose="02010600030101010101" pitchFamily="2" charset="-122"/>
                          <a:cs typeface="Times New Roman" panose="02020603050405020304" pitchFamily="18" charset="0"/>
                        </a:rPr>
                        <a:t>3.979</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1.781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0.583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0.592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0.661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285476739"/>
                  </a:ext>
                </a:extLst>
              </a:tr>
              <a:tr h="317937">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7.578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6.196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1.373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1.658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1.912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4260735587"/>
                  </a:ext>
                </a:extLst>
              </a:tr>
              <a:tr h="317937">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11.141 </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4.987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1.632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1.658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1.851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2146321352"/>
                  </a:ext>
                </a:extLst>
              </a:tr>
              <a:tr h="317937">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21.218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17.349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3.844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4.642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5.354 </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3144364140"/>
                  </a:ext>
                </a:extLst>
              </a:tr>
              <a:tr h="317937">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RSD</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0.402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0.180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0.584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0.584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0.656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640755811"/>
                  </a:ext>
                </a:extLst>
              </a:tr>
              <a:tr h="327571">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RSD</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0.765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0.625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1.376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1.638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1.897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2077504182"/>
                  </a:ext>
                </a:extLst>
              </a:tr>
              <a:tr h="327571">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RSD</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R</a:t>
                      </a:r>
                      <a:r>
                        <a:rPr lang="en-US" sz="1800">
                          <a:effectLst/>
                          <a:latin typeface="Arial" panose="020B0604020202020204" pitchFamily="34" charset="0"/>
                          <a:ea typeface="宋体" panose="02010600030101010101" pitchFamily="2" charset="-122"/>
                          <a:cs typeface="Times New Roman" panose="02020603050405020304" pitchFamily="18" charset="0"/>
                        </a:rPr>
                        <a:t>(Hor)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2.003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2.003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2.829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2.823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2.825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122425310"/>
                  </a:ext>
                </a:extLst>
              </a:tr>
              <a:tr h="316904">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HorRat</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0.382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0.312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0.486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0.580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dirty="0">
                          <a:effectLst/>
                          <a:latin typeface="Arial" panose="020B0604020202020204" pitchFamily="34" charset="0"/>
                          <a:ea typeface="宋体" panose="02010600030101010101" pitchFamily="2" charset="-122"/>
                          <a:cs typeface="Times New Roman" panose="02020603050405020304" pitchFamily="18" charset="0"/>
                        </a:rPr>
                        <a:t>0.671</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750957276"/>
                  </a:ext>
                </a:extLst>
              </a:tr>
            </a:tbl>
          </a:graphicData>
        </a:graphic>
      </p:graphicFrame>
    </p:spTree>
    <p:extLst>
      <p:ext uri="{BB962C8B-B14F-4D97-AF65-F5344CB8AC3E}">
        <p14:creationId xmlns:p14="http://schemas.microsoft.com/office/powerpoint/2010/main" val="18308451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EVALUATION AND DISCUSSION</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
        <p:nvSpPr>
          <p:cNvPr id="8" name="矩形 7"/>
          <p:cNvSpPr/>
          <p:nvPr/>
        </p:nvSpPr>
        <p:spPr>
          <a:xfrm>
            <a:off x="677334" y="1463627"/>
            <a:ext cx="10481732" cy="369332"/>
          </a:xfrm>
          <a:prstGeom prst="rect">
            <a:avLst/>
          </a:prstGeom>
        </p:spPr>
        <p:txBody>
          <a:bodyPr wrap="square">
            <a:spAutoFit/>
          </a:bodyPr>
          <a:lstStyle/>
          <a:p>
            <a:r>
              <a:rPr lang="en-US" altLang="zh-CN" dirty="0"/>
              <a:t>Table 4:  Summary of the statistical evaluation without outliers</a:t>
            </a:r>
            <a:endParaRPr lang="zh-CN" altLang="zh-CN" dirty="0"/>
          </a:p>
        </p:txBody>
      </p:sp>
      <p:graphicFrame>
        <p:nvGraphicFramePr>
          <p:cNvPr id="6" name="内容占位符 5"/>
          <p:cNvGraphicFramePr>
            <a:graphicFrameLocks noGrp="1"/>
          </p:cNvGraphicFramePr>
          <p:nvPr>
            <p:ph idx="1"/>
            <p:extLst>
              <p:ext uri="{D42A27DB-BD31-4B8C-83A1-F6EECF244321}">
                <p14:modId xmlns:p14="http://schemas.microsoft.com/office/powerpoint/2010/main" val="1623558591"/>
              </p:ext>
            </p:extLst>
          </p:nvPr>
        </p:nvGraphicFramePr>
        <p:xfrm>
          <a:off x="677334" y="1930400"/>
          <a:ext cx="9332942" cy="4192087"/>
        </p:xfrm>
        <a:graphic>
          <a:graphicData uri="http://schemas.openxmlformats.org/drawingml/2006/table">
            <a:tbl>
              <a:tblPr firstRow="1" firstCol="1" bandRow="1">
                <a:tableStyleId>{5C22544A-7EE6-4342-B048-85BDC9FD1C3A}</a:tableStyleId>
              </a:tblPr>
              <a:tblGrid>
                <a:gridCol w="1556159">
                  <a:extLst>
                    <a:ext uri="{9D8B030D-6E8A-4147-A177-3AD203B41FA5}">
                      <a16:colId xmlns:a16="http://schemas.microsoft.com/office/drawing/2014/main" val="512912167"/>
                    </a:ext>
                  </a:extLst>
                </a:gridCol>
                <a:gridCol w="1556159">
                  <a:extLst>
                    <a:ext uri="{9D8B030D-6E8A-4147-A177-3AD203B41FA5}">
                      <a16:colId xmlns:a16="http://schemas.microsoft.com/office/drawing/2014/main" val="3380001973"/>
                    </a:ext>
                  </a:extLst>
                </a:gridCol>
                <a:gridCol w="1555156">
                  <a:extLst>
                    <a:ext uri="{9D8B030D-6E8A-4147-A177-3AD203B41FA5}">
                      <a16:colId xmlns:a16="http://schemas.microsoft.com/office/drawing/2014/main" val="2090542609"/>
                    </a:ext>
                  </a:extLst>
                </a:gridCol>
                <a:gridCol w="1555156">
                  <a:extLst>
                    <a:ext uri="{9D8B030D-6E8A-4147-A177-3AD203B41FA5}">
                      <a16:colId xmlns:a16="http://schemas.microsoft.com/office/drawing/2014/main" val="1128559993"/>
                    </a:ext>
                  </a:extLst>
                </a:gridCol>
                <a:gridCol w="1555156">
                  <a:extLst>
                    <a:ext uri="{9D8B030D-6E8A-4147-A177-3AD203B41FA5}">
                      <a16:colId xmlns:a16="http://schemas.microsoft.com/office/drawing/2014/main" val="4250610438"/>
                    </a:ext>
                  </a:extLst>
                </a:gridCol>
                <a:gridCol w="1555156">
                  <a:extLst>
                    <a:ext uri="{9D8B030D-6E8A-4147-A177-3AD203B41FA5}">
                      <a16:colId xmlns:a16="http://schemas.microsoft.com/office/drawing/2014/main" val="1343460663"/>
                    </a:ext>
                  </a:extLst>
                </a:gridCol>
              </a:tblGrid>
              <a:tr h="812044">
                <a:tc>
                  <a:txBody>
                    <a:bodyPr/>
                    <a:lstStyle/>
                    <a:p>
                      <a:pPr algn="ctr"/>
                      <a:endParaRPr lang="zh-CN" sz="1800" dirty="0">
                        <a:effectLst/>
                        <a:latin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sample A</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sample B</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sample C</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sample D</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sample E</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tc>
                <a:extLst>
                  <a:ext uri="{0D108BD9-81ED-4DB2-BD59-A6C34878D82A}">
                    <a16:rowId xmlns:a16="http://schemas.microsoft.com/office/drawing/2014/main" val="2091114733"/>
                  </a:ext>
                </a:extLst>
              </a:tr>
              <a:tr h="500375">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X</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m</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990.45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991.23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99.79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101.22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100.77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4265785701"/>
                  </a:ext>
                </a:extLst>
              </a:tr>
              <a:tr h="317937">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L</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662568003"/>
                  </a:ext>
                </a:extLst>
              </a:tr>
              <a:tr h="317937">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4.030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1.781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0.583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0.592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0.661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285476739"/>
                  </a:ext>
                </a:extLst>
              </a:tr>
              <a:tr h="317937">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7.716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6.196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1.373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1.658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1.912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4260735587"/>
                  </a:ext>
                </a:extLst>
              </a:tr>
              <a:tr h="317937">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11.284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4.987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1.632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1.658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1.851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2146321352"/>
                  </a:ext>
                </a:extLst>
              </a:tr>
              <a:tr h="317937">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21.605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17.349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3.844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4.642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5.354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3144364140"/>
                  </a:ext>
                </a:extLst>
              </a:tr>
              <a:tr h="317937">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RSD</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0.407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0.180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0.584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0.584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0.656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640755811"/>
                  </a:ext>
                </a:extLst>
              </a:tr>
              <a:tr h="327571">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RSD</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0.779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0.625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1.376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1.638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1.897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2077504182"/>
                  </a:ext>
                </a:extLst>
              </a:tr>
              <a:tr h="327571">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RSD</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R</a:t>
                      </a:r>
                      <a:r>
                        <a:rPr lang="en-US" sz="1800">
                          <a:effectLst/>
                          <a:latin typeface="Arial" panose="020B0604020202020204" pitchFamily="34" charset="0"/>
                          <a:ea typeface="宋体" panose="02010600030101010101" pitchFamily="2" charset="-122"/>
                          <a:cs typeface="Times New Roman" panose="02020603050405020304" pitchFamily="18" charset="0"/>
                        </a:rPr>
                        <a:t>(Hor)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2.003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2.003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2.829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2.823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2.825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122425310"/>
                  </a:ext>
                </a:extLst>
              </a:tr>
              <a:tr h="316904">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HorRat</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0.389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0.312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0.486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0.580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dirty="0">
                          <a:effectLst/>
                          <a:latin typeface="Arial" panose="020B0604020202020204" pitchFamily="34" charset="0"/>
                          <a:ea typeface="宋体" panose="02010600030101010101" pitchFamily="2" charset="-122"/>
                          <a:cs typeface="Times New Roman" panose="02020603050405020304" pitchFamily="18" charset="0"/>
                        </a:rPr>
                        <a:t>0.671</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750957276"/>
                  </a:ext>
                </a:extLst>
              </a:tr>
            </a:tbl>
          </a:graphicData>
        </a:graphic>
      </p:graphicFrame>
      <p:sp>
        <p:nvSpPr>
          <p:cNvPr id="7" name="矩形 6"/>
          <p:cNvSpPr/>
          <p:nvPr/>
        </p:nvSpPr>
        <p:spPr>
          <a:xfrm>
            <a:off x="740450" y="6201212"/>
            <a:ext cx="10481732" cy="369332"/>
          </a:xfrm>
          <a:prstGeom prst="rect">
            <a:avLst/>
          </a:prstGeom>
        </p:spPr>
        <p:txBody>
          <a:bodyPr wrap="square">
            <a:spAutoFit/>
          </a:bodyPr>
          <a:lstStyle/>
          <a:p>
            <a:r>
              <a:rPr lang="en-US" altLang="zh-CN" dirty="0"/>
              <a:t>Sample A: Results of Lab 9 eliminated.</a:t>
            </a:r>
            <a:endParaRPr lang="zh-CN" altLang="zh-CN" dirty="0"/>
          </a:p>
        </p:txBody>
      </p:sp>
    </p:spTree>
    <p:extLst>
      <p:ext uri="{BB962C8B-B14F-4D97-AF65-F5344CB8AC3E}">
        <p14:creationId xmlns:p14="http://schemas.microsoft.com/office/powerpoint/2010/main" val="38352421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EVALUATION AND DISCUSSION</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
        <p:nvSpPr>
          <p:cNvPr id="8" name="矩形 7"/>
          <p:cNvSpPr/>
          <p:nvPr/>
        </p:nvSpPr>
        <p:spPr>
          <a:xfrm>
            <a:off x="677334" y="1463627"/>
            <a:ext cx="10481732" cy="369332"/>
          </a:xfrm>
          <a:prstGeom prst="rect">
            <a:avLst/>
          </a:prstGeom>
        </p:spPr>
        <p:txBody>
          <a:bodyPr wrap="square">
            <a:spAutoFit/>
          </a:bodyPr>
          <a:lstStyle/>
          <a:p>
            <a:r>
              <a:rPr lang="en-US" altLang="zh-CN" dirty="0"/>
              <a:t>Table 5:  Summary of the statistical evaluation without stragglers</a:t>
            </a:r>
            <a:endParaRPr lang="zh-CN" altLang="zh-CN" dirty="0"/>
          </a:p>
        </p:txBody>
      </p:sp>
      <p:graphicFrame>
        <p:nvGraphicFramePr>
          <p:cNvPr id="6" name="内容占位符 5"/>
          <p:cNvGraphicFramePr>
            <a:graphicFrameLocks noGrp="1"/>
          </p:cNvGraphicFramePr>
          <p:nvPr>
            <p:ph idx="1"/>
            <p:extLst>
              <p:ext uri="{D42A27DB-BD31-4B8C-83A1-F6EECF244321}">
                <p14:modId xmlns:p14="http://schemas.microsoft.com/office/powerpoint/2010/main" val="2236046793"/>
              </p:ext>
            </p:extLst>
          </p:nvPr>
        </p:nvGraphicFramePr>
        <p:xfrm>
          <a:off x="677332" y="1930399"/>
          <a:ext cx="9405130" cy="4173371"/>
        </p:xfrm>
        <a:graphic>
          <a:graphicData uri="http://schemas.openxmlformats.org/drawingml/2006/table">
            <a:tbl>
              <a:tblPr firstRow="1" firstCol="1" bandRow="1">
                <a:tableStyleId>{5C22544A-7EE6-4342-B048-85BDC9FD1C3A}</a:tableStyleId>
              </a:tblPr>
              <a:tblGrid>
                <a:gridCol w="1568195">
                  <a:extLst>
                    <a:ext uri="{9D8B030D-6E8A-4147-A177-3AD203B41FA5}">
                      <a16:colId xmlns:a16="http://schemas.microsoft.com/office/drawing/2014/main" val="512912167"/>
                    </a:ext>
                  </a:extLst>
                </a:gridCol>
                <a:gridCol w="1568195">
                  <a:extLst>
                    <a:ext uri="{9D8B030D-6E8A-4147-A177-3AD203B41FA5}">
                      <a16:colId xmlns:a16="http://schemas.microsoft.com/office/drawing/2014/main" val="3380001973"/>
                    </a:ext>
                  </a:extLst>
                </a:gridCol>
                <a:gridCol w="1567185">
                  <a:extLst>
                    <a:ext uri="{9D8B030D-6E8A-4147-A177-3AD203B41FA5}">
                      <a16:colId xmlns:a16="http://schemas.microsoft.com/office/drawing/2014/main" val="2090542609"/>
                    </a:ext>
                  </a:extLst>
                </a:gridCol>
                <a:gridCol w="1567185">
                  <a:extLst>
                    <a:ext uri="{9D8B030D-6E8A-4147-A177-3AD203B41FA5}">
                      <a16:colId xmlns:a16="http://schemas.microsoft.com/office/drawing/2014/main" val="1128559993"/>
                    </a:ext>
                  </a:extLst>
                </a:gridCol>
                <a:gridCol w="1567185">
                  <a:extLst>
                    <a:ext uri="{9D8B030D-6E8A-4147-A177-3AD203B41FA5}">
                      <a16:colId xmlns:a16="http://schemas.microsoft.com/office/drawing/2014/main" val="4250610438"/>
                    </a:ext>
                  </a:extLst>
                </a:gridCol>
                <a:gridCol w="1567185">
                  <a:extLst>
                    <a:ext uri="{9D8B030D-6E8A-4147-A177-3AD203B41FA5}">
                      <a16:colId xmlns:a16="http://schemas.microsoft.com/office/drawing/2014/main" val="1343460663"/>
                    </a:ext>
                  </a:extLst>
                </a:gridCol>
              </a:tblGrid>
              <a:tr h="582322">
                <a:tc>
                  <a:txBody>
                    <a:bodyPr/>
                    <a:lstStyle/>
                    <a:p>
                      <a:pPr algn="ctr"/>
                      <a:endParaRPr lang="zh-CN" sz="1800" dirty="0">
                        <a:effectLst/>
                        <a:latin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sample A</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sample B</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sample C</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sample D</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sample E</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tc>
                <a:extLst>
                  <a:ext uri="{0D108BD9-81ED-4DB2-BD59-A6C34878D82A}">
                    <a16:rowId xmlns:a16="http://schemas.microsoft.com/office/drawing/2014/main" val="2091114733"/>
                  </a:ext>
                </a:extLst>
              </a:tr>
              <a:tr h="531612">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X</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m</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990.45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991.23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99.79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101.22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100.77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4265785701"/>
                  </a:ext>
                </a:extLst>
              </a:tr>
              <a:tr h="337785">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L</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662568003"/>
                  </a:ext>
                </a:extLst>
              </a:tr>
              <a:tr h="337785">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4.030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1.781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0.583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0.592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0.661</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285476739"/>
                  </a:ext>
                </a:extLst>
              </a:tr>
              <a:tr h="337785">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S</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7.716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6.196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1.373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1.658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1.912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4260735587"/>
                  </a:ext>
                </a:extLst>
              </a:tr>
              <a:tr h="337785">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13.0256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27.2328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8.1928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4.8776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8.3748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2146321352"/>
                  </a:ext>
                </a:extLst>
              </a:tr>
              <a:tr h="337785">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15.0864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27.4876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8.8116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9.4724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14.1988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3144364140"/>
                  </a:ext>
                </a:extLst>
              </a:tr>
              <a:tr h="337785">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RSD</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0.407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0.180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0.584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0.584</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0.656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640755811"/>
                  </a:ext>
                </a:extLst>
              </a:tr>
              <a:tr h="348020">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RSD</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0.779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0.625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1.376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1.638</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1.897</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2077504182"/>
                  </a:ext>
                </a:extLst>
              </a:tr>
              <a:tr h="348020">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RSD</a:t>
                      </a:r>
                      <a:r>
                        <a:rPr lang="en-US" sz="1800" baseline="-25000">
                          <a:effectLst/>
                          <a:latin typeface="Arial" panose="020B0604020202020204" pitchFamily="34" charset="0"/>
                          <a:ea typeface="宋体" panose="02010600030101010101" pitchFamily="2" charset="-122"/>
                          <a:cs typeface="Times New Roman" panose="02020603050405020304" pitchFamily="18" charset="0"/>
                        </a:rPr>
                        <a:t>R</a:t>
                      </a:r>
                      <a:r>
                        <a:rPr lang="en-US" sz="1800">
                          <a:effectLst/>
                          <a:latin typeface="Arial" panose="020B0604020202020204" pitchFamily="34" charset="0"/>
                          <a:ea typeface="宋体" panose="02010600030101010101" pitchFamily="2" charset="-122"/>
                          <a:cs typeface="Times New Roman" panose="02020603050405020304" pitchFamily="18" charset="0"/>
                        </a:rPr>
                        <a:t>(Hor)</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2.003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2.003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2.829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2.823</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2.825</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122425310"/>
                  </a:ext>
                </a:extLst>
              </a:tr>
              <a:tr h="336687">
                <a:tc>
                  <a:txBody>
                    <a:bodyPr/>
                    <a:lstStyle/>
                    <a:p>
                      <a:pPr marL="1350645" indent="-1350645" algn="ctr">
                        <a:spcAft>
                          <a:spcPts val="0"/>
                        </a:spcAft>
                      </a:pPr>
                      <a:r>
                        <a:rPr lang="en-US" sz="1800" dirty="0" err="1">
                          <a:effectLst/>
                          <a:latin typeface="Arial" panose="020B0604020202020204" pitchFamily="34" charset="0"/>
                          <a:ea typeface="宋体" panose="02010600030101010101" pitchFamily="2" charset="-122"/>
                          <a:cs typeface="Times New Roman" panose="02020603050405020304" pitchFamily="18" charset="0"/>
                        </a:rPr>
                        <a:t>HorRat</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0.389</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0.312</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0.486</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a:effectLst/>
                          <a:latin typeface="Arial" panose="020B0604020202020204" pitchFamily="34" charset="0"/>
                          <a:ea typeface="宋体" panose="02010600030101010101" pitchFamily="2" charset="-122"/>
                          <a:cs typeface="Times New Roman" panose="02020603050405020304" pitchFamily="18" charset="0"/>
                        </a:rPr>
                        <a:t>0.580</a:t>
                      </a:r>
                      <a:endParaRPr lang="zh-CN" sz="18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tc>
                  <a:txBody>
                    <a:bodyPr/>
                    <a:lstStyle/>
                    <a:p>
                      <a:pPr marL="1350645" indent="-1350645" algn="ctr">
                        <a:spcAft>
                          <a:spcPts val="0"/>
                        </a:spcAft>
                      </a:pPr>
                      <a:r>
                        <a:rPr lang="en-US" sz="1800" dirty="0">
                          <a:effectLst/>
                          <a:latin typeface="Arial" panose="020B0604020202020204" pitchFamily="34" charset="0"/>
                          <a:ea typeface="宋体" panose="02010600030101010101" pitchFamily="2" charset="-122"/>
                          <a:cs typeface="Times New Roman" panose="02020603050405020304" pitchFamily="18" charset="0"/>
                        </a:rPr>
                        <a:t>0.671</a:t>
                      </a:r>
                      <a:endParaRPr lang="zh-CN" sz="18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tc>
                <a:extLst>
                  <a:ext uri="{0D108BD9-81ED-4DB2-BD59-A6C34878D82A}">
                    <a16:rowId xmlns:a16="http://schemas.microsoft.com/office/drawing/2014/main" val="1750957276"/>
                  </a:ext>
                </a:extLst>
              </a:tr>
            </a:tbl>
          </a:graphicData>
        </a:graphic>
      </p:graphicFrame>
      <p:sp>
        <p:nvSpPr>
          <p:cNvPr id="7" name="矩形 6"/>
          <p:cNvSpPr/>
          <p:nvPr/>
        </p:nvSpPr>
        <p:spPr>
          <a:xfrm>
            <a:off x="740450" y="6318442"/>
            <a:ext cx="10481732" cy="369332"/>
          </a:xfrm>
          <a:prstGeom prst="rect">
            <a:avLst/>
          </a:prstGeom>
        </p:spPr>
        <p:txBody>
          <a:bodyPr wrap="square">
            <a:spAutoFit/>
          </a:bodyPr>
          <a:lstStyle/>
          <a:p>
            <a:r>
              <a:rPr lang="en-US" altLang="zh-CN" dirty="0"/>
              <a:t>Sample A: Results of Lab 9 eliminated.</a:t>
            </a:r>
            <a:endParaRPr lang="zh-CN" altLang="zh-CN" dirty="0"/>
          </a:p>
        </p:txBody>
      </p:sp>
    </p:spTree>
    <p:extLst>
      <p:ext uri="{BB962C8B-B14F-4D97-AF65-F5344CB8AC3E}">
        <p14:creationId xmlns:p14="http://schemas.microsoft.com/office/powerpoint/2010/main" val="38475993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EVALUATION AND DISCUSSION</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
        <p:nvSpPr>
          <p:cNvPr id="8" name="矩形 7"/>
          <p:cNvSpPr/>
          <p:nvPr/>
        </p:nvSpPr>
        <p:spPr>
          <a:xfrm>
            <a:off x="677334" y="1463627"/>
            <a:ext cx="10481732" cy="369332"/>
          </a:xfrm>
          <a:prstGeom prst="rect">
            <a:avLst/>
          </a:prstGeom>
        </p:spPr>
        <p:txBody>
          <a:bodyPr wrap="square">
            <a:spAutoFit/>
          </a:bodyPr>
          <a:lstStyle/>
          <a:p>
            <a:r>
              <a:rPr lang="en-GB" altLang="zh-CN" dirty="0"/>
              <a:t>Fig. 1:</a:t>
            </a:r>
            <a:endParaRPr lang="zh-CN" altLang="zh-CN" dirty="0"/>
          </a:p>
        </p:txBody>
      </p:sp>
      <p:sp>
        <p:nvSpPr>
          <p:cNvPr id="7" name="矩形 6"/>
          <p:cNvSpPr/>
          <p:nvPr/>
        </p:nvSpPr>
        <p:spPr>
          <a:xfrm>
            <a:off x="740450" y="6201212"/>
            <a:ext cx="10481732" cy="369332"/>
          </a:xfrm>
          <a:prstGeom prst="rect">
            <a:avLst/>
          </a:prstGeom>
        </p:spPr>
        <p:txBody>
          <a:bodyPr wrap="square">
            <a:spAutoFit/>
          </a:bodyPr>
          <a:lstStyle/>
          <a:p>
            <a:r>
              <a:rPr lang="en-US" altLang="zh-CN" dirty="0"/>
              <a:t>Figures 1 – 5(all results except lab 6</a:t>
            </a:r>
            <a:r>
              <a:rPr lang="en-US" altLang="zh-CN" dirty="0" smtClean="0"/>
              <a:t>).</a:t>
            </a:r>
            <a:endParaRPr lang="zh-CN" altLang="zh-CN" dirty="0"/>
          </a:p>
        </p:txBody>
      </p:sp>
      <p:graphicFrame>
        <p:nvGraphicFramePr>
          <p:cNvPr id="10" name="内容占位符 9"/>
          <p:cNvGraphicFramePr>
            <a:graphicFrameLocks noGrp="1"/>
          </p:cNvGraphicFramePr>
          <p:nvPr>
            <p:ph idx="1"/>
            <p:extLst>
              <p:ext uri="{D42A27DB-BD31-4B8C-83A1-F6EECF244321}">
                <p14:modId xmlns:p14="http://schemas.microsoft.com/office/powerpoint/2010/main" val="1443003245"/>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670284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EVALUATION AND DISCUSSION</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
        <p:nvSpPr>
          <p:cNvPr id="8" name="矩形 7"/>
          <p:cNvSpPr/>
          <p:nvPr/>
        </p:nvSpPr>
        <p:spPr>
          <a:xfrm>
            <a:off x="677334" y="1463627"/>
            <a:ext cx="10481732" cy="369332"/>
          </a:xfrm>
          <a:prstGeom prst="rect">
            <a:avLst/>
          </a:prstGeom>
        </p:spPr>
        <p:txBody>
          <a:bodyPr wrap="square">
            <a:spAutoFit/>
          </a:bodyPr>
          <a:lstStyle/>
          <a:p>
            <a:r>
              <a:rPr lang="en-GB" altLang="zh-CN" dirty="0"/>
              <a:t>Fig. </a:t>
            </a:r>
            <a:r>
              <a:rPr lang="en-US" altLang="zh-CN" dirty="0" smtClean="0"/>
              <a:t>2</a:t>
            </a:r>
            <a:r>
              <a:rPr lang="en-GB" altLang="zh-CN" dirty="0" smtClean="0"/>
              <a:t>:</a:t>
            </a:r>
            <a:endParaRPr lang="zh-CN" altLang="zh-CN" dirty="0"/>
          </a:p>
        </p:txBody>
      </p:sp>
      <p:sp>
        <p:nvSpPr>
          <p:cNvPr id="7" name="矩形 6"/>
          <p:cNvSpPr/>
          <p:nvPr/>
        </p:nvSpPr>
        <p:spPr>
          <a:xfrm>
            <a:off x="740450" y="6201212"/>
            <a:ext cx="10481732" cy="369332"/>
          </a:xfrm>
          <a:prstGeom prst="rect">
            <a:avLst/>
          </a:prstGeom>
        </p:spPr>
        <p:txBody>
          <a:bodyPr wrap="square">
            <a:spAutoFit/>
          </a:bodyPr>
          <a:lstStyle/>
          <a:p>
            <a:r>
              <a:rPr lang="en-US" altLang="zh-CN" dirty="0"/>
              <a:t>Figures 1 – 5(all results except lab 6</a:t>
            </a:r>
            <a:r>
              <a:rPr lang="en-US" altLang="zh-CN" dirty="0" smtClean="0"/>
              <a:t>).</a:t>
            </a:r>
            <a:endParaRPr lang="zh-CN" altLang="zh-CN" dirty="0"/>
          </a:p>
        </p:txBody>
      </p:sp>
      <p:graphicFrame>
        <p:nvGraphicFramePr>
          <p:cNvPr id="9" name="内容占位符 8"/>
          <p:cNvGraphicFramePr>
            <a:graphicFrameLocks noGrp="1"/>
          </p:cNvGraphicFramePr>
          <p:nvPr>
            <p:ph idx="1"/>
            <p:extLst>
              <p:ext uri="{D42A27DB-BD31-4B8C-83A1-F6EECF244321}">
                <p14:modId xmlns:p14="http://schemas.microsoft.com/office/powerpoint/2010/main" val="481761154"/>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733904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EVALUATION AND DISCUSSION</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
        <p:nvSpPr>
          <p:cNvPr id="8" name="矩形 7"/>
          <p:cNvSpPr/>
          <p:nvPr/>
        </p:nvSpPr>
        <p:spPr>
          <a:xfrm>
            <a:off x="677334" y="1463627"/>
            <a:ext cx="10481732" cy="369332"/>
          </a:xfrm>
          <a:prstGeom prst="rect">
            <a:avLst/>
          </a:prstGeom>
        </p:spPr>
        <p:txBody>
          <a:bodyPr wrap="square">
            <a:spAutoFit/>
          </a:bodyPr>
          <a:lstStyle/>
          <a:p>
            <a:r>
              <a:rPr lang="en-GB" altLang="zh-CN" dirty="0"/>
              <a:t>Fig. </a:t>
            </a:r>
            <a:r>
              <a:rPr lang="en-GB" altLang="zh-CN" dirty="0" smtClean="0"/>
              <a:t>3:</a:t>
            </a:r>
            <a:endParaRPr lang="zh-CN" altLang="zh-CN" dirty="0"/>
          </a:p>
        </p:txBody>
      </p:sp>
      <p:sp>
        <p:nvSpPr>
          <p:cNvPr id="7" name="矩形 6"/>
          <p:cNvSpPr/>
          <p:nvPr/>
        </p:nvSpPr>
        <p:spPr>
          <a:xfrm>
            <a:off x="740450" y="6201212"/>
            <a:ext cx="10481732" cy="369332"/>
          </a:xfrm>
          <a:prstGeom prst="rect">
            <a:avLst/>
          </a:prstGeom>
        </p:spPr>
        <p:txBody>
          <a:bodyPr wrap="square">
            <a:spAutoFit/>
          </a:bodyPr>
          <a:lstStyle/>
          <a:p>
            <a:r>
              <a:rPr lang="en-US" altLang="zh-CN" dirty="0"/>
              <a:t>Figures 1 – 5(all results except lab 6</a:t>
            </a:r>
            <a:r>
              <a:rPr lang="en-US" altLang="zh-CN" dirty="0" smtClean="0"/>
              <a:t>).</a:t>
            </a:r>
            <a:endParaRPr lang="zh-CN" altLang="zh-CN" dirty="0"/>
          </a:p>
        </p:txBody>
      </p:sp>
      <p:graphicFrame>
        <p:nvGraphicFramePr>
          <p:cNvPr id="9" name="内容占位符 8"/>
          <p:cNvGraphicFramePr>
            <a:graphicFrameLocks noGrp="1"/>
          </p:cNvGraphicFramePr>
          <p:nvPr>
            <p:ph idx="1"/>
            <p:extLst>
              <p:ext uri="{D42A27DB-BD31-4B8C-83A1-F6EECF244321}">
                <p14:modId xmlns:p14="http://schemas.microsoft.com/office/powerpoint/2010/main" val="1881517327"/>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063856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EVALUATION AND DISCUSSION</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
        <p:nvSpPr>
          <p:cNvPr id="8" name="矩形 7"/>
          <p:cNvSpPr/>
          <p:nvPr/>
        </p:nvSpPr>
        <p:spPr>
          <a:xfrm>
            <a:off x="677334" y="1463627"/>
            <a:ext cx="10481732" cy="369332"/>
          </a:xfrm>
          <a:prstGeom prst="rect">
            <a:avLst/>
          </a:prstGeom>
        </p:spPr>
        <p:txBody>
          <a:bodyPr wrap="square">
            <a:spAutoFit/>
          </a:bodyPr>
          <a:lstStyle/>
          <a:p>
            <a:r>
              <a:rPr lang="en-GB" altLang="zh-CN" dirty="0"/>
              <a:t>Fig. </a:t>
            </a:r>
            <a:r>
              <a:rPr lang="en-GB" altLang="zh-CN" dirty="0" smtClean="0"/>
              <a:t>4:</a:t>
            </a:r>
            <a:endParaRPr lang="zh-CN" altLang="zh-CN" dirty="0"/>
          </a:p>
        </p:txBody>
      </p:sp>
      <p:sp>
        <p:nvSpPr>
          <p:cNvPr id="7" name="矩形 6"/>
          <p:cNvSpPr/>
          <p:nvPr/>
        </p:nvSpPr>
        <p:spPr>
          <a:xfrm>
            <a:off x="740450" y="6201212"/>
            <a:ext cx="10481732" cy="369332"/>
          </a:xfrm>
          <a:prstGeom prst="rect">
            <a:avLst/>
          </a:prstGeom>
        </p:spPr>
        <p:txBody>
          <a:bodyPr wrap="square">
            <a:spAutoFit/>
          </a:bodyPr>
          <a:lstStyle/>
          <a:p>
            <a:r>
              <a:rPr lang="en-US" altLang="zh-CN" dirty="0"/>
              <a:t>Figures 1 – 5(all results except lab 6</a:t>
            </a:r>
            <a:r>
              <a:rPr lang="en-US" altLang="zh-CN" dirty="0" smtClean="0"/>
              <a:t>).</a:t>
            </a:r>
            <a:endParaRPr lang="zh-CN" altLang="zh-CN" dirty="0"/>
          </a:p>
        </p:txBody>
      </p:sp>
      <p:graphicFrame>
        <p:nvGraphicFramePr>
          <p:cNvPr id="11" name="内容占位符 10"/>
          <p:cNvGraphicFramePr>
            <a:graphicFrameLocks noGrp="1"/>
          </p:cNvGraphicFramePr>
          <p:nvPr>
            <p:ph idx="1"/>
            <p:extLst>
              <p:ext uri="{D42A27DB-BD31-4B8C-83A1-F6EECF244321}">
                <p14:modId xmlns:p14="http://schemas.microsoft.com/office/powerpoint/2010/main" val="465988533"/>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175624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EVALUATION AND DISCUSSION</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
        <p:nvSpPr>
          <p:cNvPr id="8" name="矩形 7"/>
          <p:cNvSpPr/>
          <p:nvPr/>
        </p:nvSpPr>
        <p:spPr>
          <a:xfrm>
            <a:off x="677334" y="1463627"/>
            <a:ext cx="10481732" cy="369332"/>
          </a:xfrm>
          <a:prstGeom prst="rect">
            <a:avLst/>
          </a:prstGeom>
        </p:spPr>
        <p:txBody>
          <a:bodyPr wrap="square">
            <a:spAutoFit/>
          </a:bodyPr>
          <a:lstStyle/>
          <a:p>
            <a:r>
              <a:rPr lang="en-GB" altLang="zh-CN" dirty="0"/>
              <a:t>Fig. </a:t>
            </a:r>
            <a:r>
              <a:rPr lang="en-GB" altLang="zh-CN" dirty="0" smtClean="0"/>
              <a:t>5:</a:t>
            </a:r>
            <a:endParaRPr lang="zh-CN" altLang="zh-CN" dirty="0"/>
          </a:p>
        </p:txBody>
      </p:sp>
      <p:sp>
        <p:nvSpPr>
          <p:cNvPr id="7" name="矩形 6"/>
          <p:cNvSpPr/>
          <p:nvPr/>
        </p:nvSpPr>
        <p:spPr>
          <a:xfrm>
            <a:off x="740450" y="6201212"/>
            <a:ext cx="10481732" cy="369332"/>
          </a:xfrm>
          <a:prstGeom prst="rect">
            <a:avLst/>
          </a:prstGeom>
        </p:spPr>
        <p:txBody>
          <a:bodyPr wrap="square">
            <a:spAutoFit/>
          </a:bodyPr>
          <a:lstStyle/>
          <a:p>
            <a:r>
              <a:rPr lang="en-US" altLang="zh-CN" dirty="0"/>
              <a:t>Figures 1 – 5(all results except lab 6</a:t>
            </a:r>
            <a:r>
              <a:rPr lang="en-US" altLang="zh-CN" dirty="0" smtClean="0"/>
              <a:t>).</a:t>
            </a:r>
            <a:endParaRPr lang="zh-CN" altLang="zh-CN" dirty="0"/>
          </a:p>
        </p:txBody>
      </p:sp>
      <p:graphicFrame>
        <p:nvGraphicFramePr>
          <p:cNvPr id="9" name="内容占位符 8"/>
          <p:cNvGraphicFramePr>
            <a:graphicFrameLocks noGrp="1"/>
          </p:cNvGraphicFramePr>
          <p:nvPr>
            <p:ph idx="1"/>
            <p:extLst>
              <p:ext uri="{D42A27DB-BD31-4B8C-83A1-F6EECF244321}">
                <p14:modId xmlns:p14="http://schemas.microsoft.com/office/powerpoint/2010/main" val="2543580379"/>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254310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CONCLUSIONS</a:t>
            </a:r>
          </a:p>
        </p:txBody>
      </p:sp>
      <p:sp>
        <p:nvSpPr>
          <p:cNvPr id="3" name="内容占位符 2"/>
          <p:cNvSpPr>
            <a:spLocks noGrp="1"/>
          </p:cNvSpPr>
          <p:nvPr>
            <p:ph idx="1"/>
          </p:nvPr>
        </p:nvSpPr>
        <p:spPr>
          <a:xfrm>
            <a:off x="677334" y="1563420"/>
            <a:ext cx="9910455" cy="5005822"/>
          </a:xfrm>
        </p:spPr>
        <p:txBody>
          <a:bodyPr>
            <a:noAutofit/>
          </a:bodyPr>
          <a:lstStyle/>
          <a:p>
            <a:pPr marL="0" indent="0">
              <a:buNone/>
            </a:pPr>
            <a:r>
              <a:rPr lang="en-US" altLang="zh-CN" sz="2000" dirty="0"/>
              <a:t> </a:t>
            </a:r>
            <a:r>
              <a:rPr lang="en-US" altLang="zh-CN" sz="2000" dirty="0" smtClean="0"/>
              <a:t>17 </a:t>
            </a:r>
            <a:r>
              <a:rPr lang="en-US" altLang="zh-CN" sz="2000" dirty="0"/>
              <a:t>different laboratories participated in this collaborative study. The results of the labs are given in Table 1-2, the statistical summary given in Table 3-5. The results are illustrated in figures 1 – 5. </a:t>
            </a:r>
            <a:endParaRPr lang="en-US" altLang="zh-CN" sz="2000" dirty="0" smtClean="0"/>
          </a:p>
          <a:p>
            <a:pPr marL="0" indent="0">
              <a:buNone/>
            </a:pPr>
            <a:endParaRPr lang="zh-CN" altLang="zh-CN" sz="2000" dirty="0"/>
          </a:p>
          <a:p>
            <a:pPr marL="0" indent="0">
              <a:buNone/>
            </a:pPr>
            <a:r>
              <a:rPr lang="en-US" altLang="zh-CN" sz="2000" dirty="0"/>
              <a:t>Without elimination of any outliers or stragglers the Relative Reproducibility Standard Deviation (% RSD</a:t>
            </a:r>
            <a:r>
              <a:rPr lang="en-US" altLang="zh-CN" sz="2000" baseline="-25000" dirty="0"/>
              <a:t>R </a:t>
            </a:r>
            <a:r>
              <a:rPr lang="en-US" altLang="zh-CN" sz="2000" dirty="0"/>
              <a:t>) is below the calculated acceptable value based on the </a:t>
            </a:r>
            <a:r>
              <a:rPr lang="en-US" altLang="zh-CN" sz="2000" dirty="0" err="1"/>
              <a:t>Horwitz</a:t>
            </a:r>
            <a:r>
              <a:rPr lang="en-US" altLang="zh-CN" sz="2000" dirty="0"/>
              <a:t> curve calculation (% RSD</a:t>
            </a:r>
            <a:r>
              <a:rPr lang="en-US" altLang="zh-CN" sz="2000" baseline="-25000" dirty="0"/>
              <a:t>R (</a:t>
            </a:r>
            <a:r>
              <a:rPr lang="en-US" altLang="zh-CN" sz="2000" baseline="-25000" dirty="0" err="1"/>
              <a:t>Hor</a:t>
            </a:r>
            <a:r>
              <a:rPr lang="en-US" altLang="zh-CN" sz="2000" baseline="-25000" dirty="0"/>
              <a:t>)</a:t>
            </a:r>
            <a:r>
              <a:rPr lang="en-US" altLang="zh-CN" sz="2000" dirty="0"/>
              <a:t>) in all samples.</a:t>
            </a:r>
            <a:endParaRPr lang="zh-CN" altLang="zh-CN" sz="2000" dirty="0"/>
          </a:p>
          <a:p>
            <a:pPr marL="0" indent="0">
              <a:buNone/>
            </a:pPr>
            <a:r>
              <a:rPr lang="en-US" altLang="zh-CN" sz="2000" dirty="0"/>
              <a:t>The number of considered results after elimination of stragglers and outliers was 15.</a:t>
            </a:r>
            <a:endParaRPr lang="zh-CN" altLang="zh-CN" sz="2000" dirty="0"/>
          </a:p>
          <a:p>
            <a:pPr marL="0" indent="0">
              <a:buNone/>
            </a:pPr>
            <a:r>
              <a:rPr lang="en-US" altLang="zh-CN" sz="2000" dirty="0"/>
              <a:t> </a:t>
            </a:r>
            <a:endParaRPr lang="zh-CN" altLang="zh-CN" sz="2000" dirty="0"/>
          </a:p>
          <a:p>
            <a:pPr marL="0" indent="0">
              <a:buNone/>
            </a:pPr>
            <a:r>
              <a:rPr lang="en-US" altLang="zh-CN" sz="2000" dirty="0"/>
              <a:t>Taking into account the relatively high number of participating laboratories a broad basis was given even after elimination of the outliers. Therefore, we consider this method to be suitable without further changes and recommend accepting it as a provisional CIPAC MT-method for the determination of </a:t>
            </a:r>
            <a:r>
              <a:rPr lang="en-US" altLang="zh-CN" sz="2000" dirty="0" err="1"/>
              <a:t>Quizalofop</a:t>
            </a:r>
            <a:r>
              <a:rPr lang="en-US" altLang="zh-CN" sz="2000" dirty="0"/>
              <a:t>-p-ethyl in technical material and EC formulation.</a:t>
            </a:r>
            <a:endParaRPr lang="zh-CN" altLang="zh-CN" sz="2000" dirty="0"/>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Tree>
    <p:extLst>
      <p:ext uri="{BB962C8B-B14F-4D97-AF65-F5344CB8AC3E}">
        <p14:creationId xmlns:p14="http://schemas.microsoft.com/office/powerpoint/2010/main" val="13739551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66160" y="2103121"/>
            <a:ext cx="4898571" cy="1991134"/>
          </a:xfrm>
        </p:spPr>
        <p:txBody>
          <a:bodyPr/>
          <a:lstStyle/>
          <a:p>
            <a:r>
              <a:rPr lang="en-US" altLang="zh-CN" dirty="0" smtClean="0"/>
              <a:t>THANK YOU !</a:t>
            </a:r>
            <a:endParaRPr lang="en-US" altLang="zh-CN" dirty="0"/>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Tree>
    <p:extLst>
      <p:ext uri="{BB962C8B-B14F-4D97-AF65-F5344CB8AC3E}">
        <p14:creationId xmlns:p14="http://schemas.microsoft.com/office/powerpoint/2010/main" val="1283782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PARTICIPANTS</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graphicFrame>
        <p:nvGraphicFramePr>
          <p:cNvPr id="3" name="表格 2"/>
          <p:cNvGraphicFramePr>
            <a:graphicFrameLocks noGrp="1"/>
          </p:cNvGraphicFramePr>
          <p:nvPr>
            <p:extLst>
              <p:ext uri="{D42A27DB-BD31-4B8C-83A1-F6EECF244321}">
                <p14:modId xmlns:p14="http://schemas.microsoft.com/office/powerpoint/2010/main" val="2670426094"/>
              </p:ext>
            </p:extLst>
          </p:nvPr>
        </p:nvGraphicFramePr>
        <p:xfrm>
          <a:off x="463854" y="1461820"/>
          <a:ext cx="10003619" cy="5088411"/>
        </p:xfrm>
        <a:graphic>
          <a:graphicData uri="http://schemas.openxmlformats.org/drawingml/2006/table">
            <a:tbl>
              <a:tblPr firstRow="1" bandRow="1">
                <a:tableStyleId>{5C22544A-7EE6-4342-B048-85BDC9FD1C3A}</a:tableStyleId>
              </a:tblPr>
              <a:tblGrid>
                <a:gridCol w="2269433">
                  <a:extLst>
                    <a:ext uri="{9D8B030D-6E8A-4147-A177-3AD203B41FA5}">
                      <a16:colId xmlns:a16="http://schemas.microsoft.com/office/drawing/2014/main" val="227966422"/>
                    </a:ext>
                  </a:extLst>
                </a:gridCol>
                <a:gridCol w="5506936">
                  <a:extLst>
                    <a:ext uri="{9D8B030D-6E8A-4147-A177-3AD203B41FA5}">
                      <a16:colId xmlns:a16="http://schemas.microsoft.com/office/drawing/2014/main" val="1706116929"/>
                    </a:ext>
                  </a:extLst>
                </a:gridCol>
                <a:gridCol w="2227250">
                  <a:extLst>
                    <a:ext uri="{9D8B030D-6E8A-4147-A177-3AD203B41FA5}">
                      <a16:colId xmlns:a16="http://schemas.microsoft.com/office/drawing/2014/main" val="305708231"/>
                    </a:ext>
                  </a:extLst>
                </a:gridCol>
              </a:tblGrid>
              <a:tr h="751991">
                <a:tc>
                  <a:txBody>
                    <a:bodyPr/>
                    <a:lstStyle/>
                    <a:p>
                      <a:pPr algn="ctr"/>
                      <a:r>
                        <a:rPr lang="en-US" altLang="zh-CN" sz="1800" dirty="0" smtClean="0"/>
                        <a:t>Name</a:t>
                      </a:r>
                      <a:r>
                        <a:rPr lang="en-US" altLang="zh-CN" sz="1800" baseline="0" dirty="0" smtClean="0"/>
                        <a:t> of responsible person</a:t>
                      </a:r>
                      <a:endParaRPr lang="zh-CN" altLang="en-US" sz="1800" dirty="0"/>
                    </a:p>
                  </a:txBody>
                  <a:tcPr/>
                </a:tc>
                <a:tc>
                  <a:txBody>
                    <a:bodyPr/>
                    <a:lstStyle/>
                    <a:p>
                      <a:pPr algn="ctr"/>
                      <a:endParaRPr lang="en-US" altLang="zh-CN" sz="2000" dirty="0" smtClean="0"/>
                    </a:p>
                    <a:p>
                      <a:pPr algn="ctr"/>
                      <a:r>
                        <a:rPr lang="en-US" altLang="zh-CN" sz="2000" dirty="0" smtClean="0"/>
                        <a:t>Lab Name</a:t>
                      </a:r>
                      <a:endParaRPr lang="zh-CN" altLang="en-US" sz="2000" dirty="0"/>
                    </a:p>
                  </a:txBody>
                  <a:tcPr/>
                </a:tc>
                <a:tc>
                  <a:txBody>
                    <a:bodyPr/>
                    <a:lstStyle/>
                    <a:p>
                      <a:pPr algn="ctr"/>
                      <a:endParaRPr lang="en-US" altLang="zh-CN" sz="2000" dirty="0" smtClean="0"/>
                    </a:p>
                    <a:p>
                      <a:pPr algn="ctr"/>
                      <a:r>
                        <a:rPr lang="en-US" altLang="zh-CN" sz="2000" dirty="0" smtClean="0"/>
                        <a:t>City, Country</a:t>
                      </a:r>
                      <a:endParaRPr lang="zh-CN" altLang="en-US" sz="2000" dirty="0"/>
                    </a:p>
                  </a:txBody>
                  <a:tcPr/>
                </a:tc>
                <a:extLst>
                  <a:ext uri="{0D108BD9-81ED-4DB2-BD59-A6C34878D82A}">
                    <a16:rowId xmlns:a16="http://schemas.microsoft.com/office/drawing/2014/main" val="2077565173"/>
                  </a:ext>
                </a:extLst>
              </a:tr>
              <a:tr h="522290">
                <a:tc>
                  <a:txBody>
                    <a:bodyPr/>
                    <a:lstStyle/>
                    <a:p>
                      <a:pPr algn="ctr"/>
                      <a:r>
                        <a:rPr lang="en-US" altLang="zh-CN" sz="2000" dirty="0" err="1" smtClean="0"/>
                        <a:t>Quanzhi</a:t>
                      </a:r>
                      <a:r>
                        <a:rPr lang="en-US" altLang="zh-CN" sz="2000" dirty="0" smtClean="0"/>
                        <a:t> Deng</a:t>
                      </a:r>
                      <a:endParaRPr lang="zh-CN" altLang="en-US" sz="2000" dirty="0"/>
                    </a:p>
                  </a:txBody>
                  <a:tcPr/>
                </a:tc>
                <a:tc>
                  <a:txBody>
                    <a:bodyPr/>
                    <a:lstStyle/>
                    <a:p>
                      <a:pPr algn="ctr"/>
                      <a:r>
                        <a:rPr lang="en-GB" altLang="zh-CN" sz="2000" kern="1200" dirty="0" smtClean="0">
                          <a:solidFill>
                            <a:schemeClr val="dk1"/>
                          </a:solidFill>
                          <a:effectLst/>
                          <a:latin typeface="+mn-lt"/>
                          <a:ea typeface="+mn-ea"/>
                          <a:cs typeface="+mn-cs"/>
                        </a:rPr>
                        <a:t>Shanghai pesticide research institute </a:t>
                      </a:r>
                      <a:r>
                        <a:rPr lang="en-US" altLang="zh-CN" sz="2000" kern="1200" dirty="0" smtClean="0">
                          <a:solidFill>
                            <a:schemeClr val="dk1"/>
                          </a:solidFill>
                          <a:effectLst/>
                          <a:latin typeface="+mn-lt"/>
                          <a:ea typeface="+mn-ea"/>
                          <a:cs typeface="+mn-cs"/>
                        </a:rPr>
                        <a:t>C</a:t>
                      </a:r>
                      <a:r>
                        <a:rPr lang="en-GB" altLang="zh-CN" sz="2000" kern="1200" dirty="0" smtClean="0">
                          <a:solidFill>
                            <a:schemeClr val="dk1"/>
                          </a:solidFill>
                          <a:effectLst/>
                          <a:latin typeface="+mn-lt"/>
                          <a:ea typeface="+mn-ea"/>
                          <a:cs typeface="+mn-cs"/>
                        </a:rPr>
                        <a:t>o., Ltd. </a:t>
                      </a:r>
                      <a:endParaRPr lang="zh-CN" altLang="en-US" sz="2000" dirty="0"/>
                    </a:p>
                  </a:txBody>
                  <a:tcPr/>
                </a:tc>
                <a:tc>
                  <a:txBody>
                    <a:bodyPr/>
                    <a:lstStyle/>
                    <a:p>
                      <a:pPr algn="ctr"/>
                      <a:r>
                        <a:rPr lang="en-GB" altLang="zh-CN" sz="2000" kern="1200" dirty="0" smtClean="0">
                          <a:solidFill>
                            <a:schemeClr val="dk1"/>
                          </a:solidFill>
                          <a:effectLst/>
                          <a:latin typeface="+mn-lt"/>
                          <a:ea typeface="+mn-ea"/>
                          <a:cs typeface="+mn-cs"/>
                        </a:rPr>
                        <a:t>Shanghai, China</a:t>
                      </a:r>
                      <a:endParaRPr lang="zh-CN" altLang="en-US" sz="2000" dirty="0"/>
                    </a:p>
                  </a:txBody>
                  <a:tcPr/>
                </a:tc>
                <a:extLst>
                  <a:ext uri="{0D108BD9-81ED-4DB2-BD59-A6C34878D82A}">
                    <a16:rowId xmlns:a16="http://schemas.microsoft.com/office/drawing/2014/main" val="4176785237"/>
                  </a:ext>
                </a:extLst>
              </a:tr>
              <a:tr h="522290">
                <a:tc>
                  <a:txBody>
                    <a:bodyPr/>
                    <a:lstStyle/>
                    <a:p>
                      <a:pPr algn="ctr"/>
                      <a:r>
                        <a:rPr lang="en-US" altLang="zh-CN" sz="2000" dirty="0" smtClean="0"/>
                        <a:t>Peng Wu</a:t>
                      </a:r>
                      <a:endParaRPr lang="zh-CN" altLang="en-US" sz="2000" dirty="0"/>
                    </a:p>
                  </a:txBody>
                  <a:tcPr/>
                </a:tc>
                <a:tc>
                  <a:txBody>
                    <a:bodyPr/>
                    <a:lstStyle/>
                    <a:p>
                      <a:pPr algn="ctr"/>
                      <a:r>
                        <a:rPr lang="en-US" altLang="zh-CN" sz="1800" kern="1200" dirty="0" smtClean="0">
                          <a:solidFill>
                            <a:schemeClr val="dk1"/>
                          </a:solidFill>
                          <a:effectLst/>
                          <a:latin typeface="+mn-lt"/>
                          <a:ea typeface="+mn-ea"/>
                          <a:cs typeface="+mn-cs"/>
                        </a:rPr>
                        <a:t>National Center for Pesticide Quality Supervision and Inspection (Beijing), Institute for the Control of Agrochemicals, Ministry of Agriculture and Rural Affairs , P. R. China</a:t>
                      </a:r>
                      <a:endParaRPr lang="zh-CN" altLang="en-US" sz="1800" dirty="0"/>
                    </a:p>
                  </a:txBody>
                  <a:tcPr/>
                </a:tc>
                <a:tc>
                  <a:txBody>
                    <a:bodyPr/>
                    <a:lstStyle/>
                    <a:p>
                      <a:pPr algn="ctr"/>
                      <a:r>
                        <a:rPr lang="en-GB" altLang="zh-CN" sz="2000" kern="1200" dirty="0" smtClean="0">
                          <a:solidFill>
                            <a:schemeClr val="dk1"/>
                          </a:solidFill>
                          <a:effectLst/>
                          <a:latin typeface="+mn-lt"/>
                          <a:ea typeface="+mn-ea"/>
                          <a:cs typeface="+mn-cs"/>
                        </a:rPr>
                        <a:t>Beijing, China</a:t>
                      </a:r>
                      <a:endParaRPr lang="zh-CN" altLang="en-US" sz="2000" dirty="0"/>
                    </a:p>
                  </a:txBody>
                  <a:tcPr/>
                </a:tc>
                <a:extLst>
                  <a:ext uri="{0D108BD9-81ED-4DB2-BD59-A6C34878D82A}">
                    <a16:rowId xmlns:a16="http://schemas.microsoft.com/office/drawing/2014/main" val="4021212890"/>
                  </a:ext>
                </a:extLst>
              </a:tr>
              <a:tr h="522290">
                <a:tc>
                  <a:txBody>
                    <a:bodyPr/>
                    <a:lstStyle/>
                    <a:p>
                      <a:pPr algn="ctr"/>
                      <a:r>
                        <a:rPr lang="en-US" altLang="zh-CN" sz="2000" dirty="0" smtClean="0"/>
                        <a:t>Liang Wu</a:t>
                      </a:r>
                      <a:endParaRPr lang="zh-CN" altLang="en-US" sz="2000" dirty="0"/>
                    </a:p>
                  </a:txBody>
                  <a:tcPr/>
                </a:tc>
                <a:tc>
                  <a:txBody>
                    <a:bodyPr/>
                    <a:lstStyle/>
                    <a:p>
                      <a:pPr algn="ctr"/>
                      <a:r>
                        <a:rPr lang="en-US" altLang="zh-CN" sz="2000" kern="1200" dirty="0" smtClean="0">
                          <a:solidFill>
                            <a:schemeClr val="dk1"/>
                          </a:solidFill>
                          <a:effectLst/>
                          <a:latin typeface="+mn-lt"/>
                          <a:ea typeface="+mn-ea"/>
                          <a:cs typeface="+mn-cs"/>
                        </a:rPr>
                        <a:t>ZHEJIANG TIANFENG BIOSCIENCE CO., LTD.</a:t>
                      </a:r>
                      <a:endParaRPr lang="zh-CN" altLang="en-US" sz="2000" dirty="0"/>
                    </a:p>
                  </a:txBody>
                  <a:tcPr/>
                </a:tc>
                <a:tc>
                  <a:txBody>
                    <a:bodyPr/>
                    <a:lstStyle/>
                    <a:p>
                      <a:pPr algn="ctr"/>
                      <a:r>
                        <a:rPr lang="en-US" altLang="zh-CN" sz="2000" dirty="0" smtClean="0"/>
                        <a:t>Jinhua, China</a:t>
                      </a:r>
                      <a:endParaRPr lang="zh-CN" altLang="en-US" sz="2000" dirty="0"/>
                    </a:p>
                  </a:txBody>
                  <a:tcPr/>
                </a:tc>
                <a:extLst>
                  <a:ext uri="{0D108BD9-81ED-4DB2-BD59-A6C34878D82A}">
                    <a16:rowId xmlns:a16="http://schemas.microsoft.com/office/drawing/2014/main" val="245990485"/>
                  </a:ext>
                </a:extLst>
              </a:tr>
              <a:tr h="522290">
                <a:tc>
                  <a:txBody>
                    <a:bodyPr/>
                    <a:lstStyle/>
                    <a:p>
                      <a:pPr algn="ctr"/>
                      <a:r>
                        <a:rPr lang="en-US" altLang="zh-CN" sz="2000" dirty="0" smtClean="0"/>
                        <a:t>Liang Huang </a:t>
                      </a:r>
                      <a:endParaRPr lang="zh-CN" altLang="en-US" sz="2000" dirty="0"/>
                    </a:p>
                  </a:txBody>
                  <a:tcPr/>
                </a:tc>
                <a:tc>
                  <a:txBody>
                    <a:bodyPr/>
                    <a:lstStyle/>
                    <a:p>
                      <a:pPr algn="ctr"/>
                      <a:r>
                        <a:rPr lang="en-GB" altLang="zh-CN" sz="2000" kern="1200" dirty="0" smtClean="0">
                          <a:solidFill>
                            <a:schemeClr val="dk1"/>
                          </a:solidFill>
                          <a:effectLst/>
                          <a:latin typeface="+mn-lt"/>
                          <a:ea typeface="+mn-ea"/>
                          <a:cs typeface="+mn-cs"/>
                        </a:rPr>
                        <a:t>Anhui </a:t>
                      </a:r>
                      <a:r>
                        <a:rPr lang="en-GB" altLang="zh-CN" sz="2000" kern="1200" dirty="0" err="1" smtClean="0">
                          <a:solidFill>
                            <a:schemeClr val="dk1"/>
                          </a:solidFill>
                          <a:effectLst/>
                          <a:latin typeface="+mn-lt"/>
                          <a:ea typeface="+mn-ea"/>
                          <a:cs typeface="+mn-cs"/>
                        </a:rPr>
                        <a:t>Fengle</a:t>
                      </a:r>
                      <a:r>
                        <a:rPr lang="en-GB" altLang="zh-CN" sz="2000" kern="1200" dirty="0" smtClean="0">
                          <a:solidFill>
                            <a:schemeClr val="dk1"/>
                          </a:solidFill>
                          <a:effectLst/>
                          <a:latin typeface="+mn-lt"/>
                          <a:ea typeface="+mn-ea"/>
                          <a:cs typeface="+mn-cs"/>
                        </a:rPr>
                        <a:t> Agrochemical Co., Ltd. Product Testing </a:t>
                      </a:r>
                      <a:r>
                        <a:rPr lang="en-GB" altLang="zh-CN" sz="2000" kern="1200" dirty="0" err="1" smtClean="0">
                          <a:solidFill>
                            <a:schemeClr val="dk1"/>
                          </a:solidFill>
                          <a:effectLst/>
                          <a:latin typeface="+mn-lt"/>
                          <a:ea typeface="+mn-ea"/>
                          <a:cs typeface="+mn-cs"/>
                        </a:rPr>
                        <a:t>Center</a:t>
                      </a:r>
                      <a:endParaRPr lang="zh-CN" altLang="en-US" sz="2000" dirty="0"/>
                    </a:p>
                  </a:txBody>
                  <a:tcPr/>
                </a:tc>
                <a:tc>
                  <a:txBody>
                    <a:bodyPr/>
                    <a:lstStyle/>
                    <a:p>
                      <a:pPr algn="ctr"/>
                      <a:r>
                        <a:rPr lang="en-GB" altLang="zh-CN" sz="2000" kern="1200" dirty="0" smtClean="0">
                          <a:solidFill>
                            <a:schemeClr val="dk1"/>
                          </a:solidFill>
                          <a:effectLst/>
                          <a:latin typeface="+mn-lt"/>
                          <a:ea typeface="+mn-ea"/>
                          <a:cs typeface="+mn-cs"/>
                        </a:rPr>
                        <a:t>Hefei,</a:t>
                      </a:r>
                      <a:r>
                        <a:rPr lang="en-GB" altLang="zh-CN" sz="2000" kern="1200" baseline="0" dirty="0" smtClean="0">
                          <a:solidFill>
                            <a:schemeClr val="dk1"/>
                          </a:solidFill>
                          <a:effectLst/>
                          <a:latin typeface="+mn-lt"/>
                          <a:ea typeface="+mn-ea"/>
                          <a:cs typeface="+mn-cs"/>
                        </a:rPr>
                        <a:t> </a:t>
                      </a:r>
                      <a:r>
                        <a:rPr lang="en-GB" altLang="zh-CN" sz="2000" kern="1200" dirty="0" smtClean="0">
                          <a:solidFill>
                            <a:schemeClr val="dk1"/>
                          </a:solidFill>
                          <a:effectLst/>
                          <a:latin typeface="+mn-lt"/>
                          <a:ea typeface="+mn-ea"/>
                          <a:cs typeface="+mn-cs"/>
                        </a:rPr>
                        <a:t>China</a:t>
                      </a:r>
                      <a:endParaRPr lang="zh-CN" altLang="en-US" sz="2000" dirty="0"/>
                    </a:p>
                  </a:txBody>
                  <a:tcPr/>
                </a:tc>
                <a:extLst>
                  <a:ext uri="{0D108BD9-81ED-4DB2-BD59-A6C34878D82A}">
                    <a16:rowId xmlns:a16="http://schemas.microsoft.com/office/drawing/2014/main" val="1840860695"/>
                  </a:ext>
                </a:extLst>
              </a:tr>
              <a:tr h="522290">
                <a:tc>
                  <a:txBody>
                    <a:bodyPr/>
                    <a:lstStyle/>
                    <a:p>
                      <a:pPr algn="ctr"/>
                      <a:r>
                        <a:rPr lang="en-US" altLang="zh-CN" sz="2000" dirty="0" err="1" smtClean="0"/>
                        <a:t>Xiu’e</a:t>
                      </a:r>
                      <a:r>
                        <a:rPr lang="en-US" altLang="zh-CN" sz="2000" dirty="0" smtClean="0"/>
                        <a:t> Yin</a:t>
                      </a:r>
                      <a:endParaRPr lang="zh-CN" altLang="en-US" sz="2000" dirty="0"/>
                    </a:p>
                  </a:txBody>
                  <a:tcPr/>
                </a:tc>
                <a:tc>
                  <a:txBody>
                    <a:bodyPr/>
                    <a:lstStyle/>
                    <a:p>
                      <a:pPr algn="ctr"/>
                      <a:r>
                        <a:rPr lang="en-GB" altLang="zh-CN" sz="2000" kern="1200" dirty="0" smtClean="0">
                          <a:solidFill>
                            <a:schemeClr val="dk1"/>
                          </a:solidFill>
                          <a:effectLst/>
                          <a:latin typeface="+mn-lt"/>
                          <a:ea typeface="+mn-ea"/>
                          <a:cs typeface="+mn-cs"/>
                        </a:rPr>
                        <a:t>Pesticides Test Laboratory Shenyang Research Institute of Chemical Industry Co., Ltd</a:t>
                      </a:r>
                      <a:endParaRPr lang="zh-CN" altLang="en-US" sz="2000" dirty="0"/>
                    </a:p>
                  </a:txBody>
                  <a:tcPr/>
                </a:tc>
                <a:tc>
                  <a:txBody>
                    <a:bodyPr/>
                    <a:lstStyle/>
                    <a:p>
                      <a:pPr algn="ctr"/>
                      <a:r>
                        <a:rPr lang="en-US" altLang="zh-CN" sz="2000" dirty="0" smtClean="0"/>
                        <a:t>Shenyang,</a:t>
                      </a:r>
                      <a:r>
                        <a:rPr lang="en-US" altLang="zh-CN" sz="2000" baseline="0" dirty="0" smtClean="0"/>
                        <a:t> </a:t>
                      </a:r>
                      <a:r>
                        <a:rPr lang="en-US" altLang="zh-CN" sz="2000" dirty="0" smtClean="0"/>
                        <a:t>China</a:t>
                      </a:r>
                      <a:endParaRPr lang="zh-CN" altLang="en-US" sz="2000" dirty="0"/>
                    </a:p>
                  </a:txBody>
                  <a:tcPr/>
                </a:tc>
                <a:extLst>
                  <a:ext uri="{0D108BD9-81ED-4DB2-BD59-A6C34878D82A}">
                    <a16:rowId xmlns:a16="http://schemas.microsoft.com/office/drawing/2014/main" val="1879851958"/>
                  </a:ext>
                </a:extLst>
              </a:tr>
              <a:tr h="522290">
                <a:tc>
                  <a:txBody>
                    <a:bodyPr/>
                    <a:lstStyle/>
                    <a:p>
                      <a:pPr algn="ctr"/>
                      <a:r>
                        <a:rPr lang="en-US" altLang="zh-CN" sz="2000" dirty="0" smtClean="0"/>
                        <a:t>Angela </a:t>
                      </a:r>
                      <a:r>
                        <a:rPr lang="en-US" altLang="zh-CN" sz="2000" dirty="0" err="1" smtClean="0"/>
                        <a:t>Santilio</a:t>
                      </a:r>
                      <a:endParaRPr lang="zh-CN" altLang="en-US" sz="2000" dirty="0"/>
                    </a:p>
                  </a:txBody>
                  <a:tcPr/>
                </a:tc>
                <a:tc>
                  <a:txBody>
                    <a:bodyPr/>
                    <a:lstStyle/>
                    <a:p>
                      <a:pPr algn="ctr"/>
                      <a:r>
                        <a:rPr lang="en-GB" altLang="zh-CN" sz="2000" kern="1200" dirty="0" smtClean="0">
                          <a:solidFill>
                            <a:schemeClr val="dk1"/>
                          </a:solidFill>
                          <a:effectLst/>
                          <a:latin typeface="+mn-lt"/>
                          <a:ea typeface="+mn-ea"/>
                          <a:cs typeface="+mn-cs"/>
                        </a:rPr>
                        <a:t>Italian National Institute of Health  - </a:t>
                      </a:r>
                      <a:r>
                        <a:rPr lang="en-GB" altLang="zh-CN" sz="2000" kern="1200" dirty="0" err="1" smtClean="0">
                          <a:solidFill>
                            <a:schemeClr val="dk1"/>
                          </a:solidFill>
                          <a:effectLst/>
                          <a:latin typeface="+mn-lt"/>
                          <a:ea typeface="+mn-ea"/>
                          <a:cs typeface="+mn-cs"/>
                        </a:rPr>
                        <a:t>Istituto</a:t>
                      </a:r>
                      <a:r>
                        <a:rPr lang="en-GB" altLang="zh-CN" sz="2000" kern="1200" dirty="0" smtClean="0">
                          <a:solidFill>
                            <a:schemeClr val="dk1"/>
                          </a:solidFill>
                          <a:effectLst/>
                          <a:latin typeface="+mn-lt"/>
                          <a:ea typeface="+mn-ea"/>
                          <a:cs typeface="+mn-cs"/>
                        </a:rPr>
                        <a:t> </a:t>
                      </a:r>
                      <a:r>
                        <a:rPr lang="en-GB" altLang="zh-CN" sz="2000" kern="1200" dirty="0" err="1" smtClean="0">
                          <a:solidFill>
                            <a:schemeClr val="dk1"/>
                          </a:solidFill>
                          <a:effectLst/>
                          <a:latin typeface="+mn-lt"/>
                          <a:ea typeface="+mn-ea"/>
                          <a:cs typeface="+mn-cs"/>
                        </a:rPr>
                        <a:t>Superiore</a:t>
                      </a:r>
                      <a:r>
                        <a:rPr lang="en-GB" altLang="zh-CN" sz="2000" kern="1200" dirty="0" smtClean="0">
                          <a:solidFill>
                            <a:schemeClr val="dk1"/>
                          </a:solidFill>
                          <a:effectLst/>
                          <a:latin typeface="+mn-lt"/>
                          <a:ea typeface="+mn-ea"/>
                          <a:cs typeface="+mn-cs"/>
                        </a:rPr>
                        <a:t> di </a:t>
                      </a:r>
                      <a:r>
                        <a:rPr lang="en-GB" altLang="zh-CN" sz="2000" kern="1200" dirty="0" err="1" smtClean="0">
                          <a:solidFill>
                            <a:schemeClr val="dk1"/>
                          </a:solidFill>
                          <a:effectLst/>
                          <a:latin typeface="+mn-lt"/>
                          <a:ea typeface="+mn-ea"/>
                          <a:cs typeface="+mn-cs"/>
                        </a:rPr>
                        <a:t>Sanità</a:t>
                      </a:r>
                      <a:r>
                        <a:rPr lang="en-GB" altLang="zh-CN" sz="2000" kern="1200" dirty="0" smtClean="0">
                          <a:solidFill>
                            <a:schemeClr val="dk1"/>
                          </a:solidFill>
                          <a:effectLst/>
                          <a:latin typeface="+mn-lt"/>
                          <a:ea typeface="+mn-ea"/>
                          <a:cs typeface="+mn-cs"/>
                        </a:rPr>
                        <a:t> (ISS)</a:t>
                      </a:r>
                      <a:endParaRPr lang="zh-CN" altLang="zh-CN" sz="2000" kern="1200" dirty="0">
                        <a:solidFill>
                          <a:schemeClr val="dk1"/>
                        </a:solidFill>
                        <a:effectLst/>
                        <a:latin typeface="+mn-lt"/>
                        <a:ea typeface="+mn-ea"/>
                        <a:cs typeface="+mn-cs"/>
                      </a:endParaRPr>
                    </a:p>
                  </a:txBody>
                  <a:tcPr/>
                </a:tc>
                <a:tc>
                  <a:txBody>
                    <a:bodyPr/>
                    <a:lstStyle/>
                    <a:p>
                      <a:pPr algn="ctr"/>
                      <a:r>
                        <a:rPr lang="en-US" altLang="zh-CN" sz="2000" dirty="0" smtClean="0"/>
                        <a:t>Rome, Italy</a:t>
                      </a:r>
                      <a:endParaRPr lang="zh-CN" altLang="en-US" sz="2000" dirty="0"/>
                    </a:p>
                  </a:txBody>
                  <a:tcPr/>
                </a:tc>
                <a:extLst>
                  <a:ext uri="{0D108BD9-81ED-4DB2-BD59-A6C34878D82A}">
                    <a16:rowId xmlns:a16="http://schemas.microsoft.com/office/drawing/2014/main" val="3648835766"/>
                  </a:ext>
                </a:extLst>
              </a:tr>
            </a:tbl>
          </a:graphicData>
        </a:graphic>
      </p:graphicFrame>
    </p:spTree>
    <p:extLst>
      <p:ext uri="{BB962C8B-B14F-4D97-AF65-F5344CB8AC3E}">
        <p14:creationId xmlns:p14="http://schemas.microsoft.com/office/powerpoint/2010/main" val="2665885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PARTICIPANTS</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graphicFrame>
        <p:nvGraphicFramePr>
          <p:cNvPr id="3" name="表格 2"/>
          <p:cNvGraphicFramePr>
            <a:graphicFrameLocks noGrp="1"/>
          </p:cNvGraphicFramePr>
          <p:nvPr>
            <p:extLst>
              <p:ext uri="{D42A27DB-BD31-4B8C-83A1-F6EECF244321}">
                <p14:modId xmlns:p14="http://schemas.microsoft.com/office/powerpoint/2010/main" val="3377823959"/>
              </p:ext>
            </p:extLst>
          </p:nvPr>
        </p:nvGraphicFramePr>
        <p:xfrm>
          <a:off x="463854" y="1461820"/>
          <a:ext cx="10003619" cy="4574381"/>
        </p:xfrm>
        <a:graphic>
          <a:graphicData uri="http://schemas.openxmlformats.org/drawingml/2006/table">
            <a:tbl>
              <a:tblPr firstRow="1" bandRow="1">
                <a:tableStyleId>{5C22544A-7EE6-4342-B048-85BDC9FD1C3A}</a:tableStyleId>
              </a:tblPr>
              <a:tblGrid>
                <a:gridCol w="2269433">
                  <a:extLst>
                    <a:ext uri="{9D8B030D-6E8A-4147-A177-3AD203B41FA5}">
                      <a16:colId xmlns:a16="http://schemas.microsoft.com/office/drawing/2014/main" val="227966422"/>
                    </a:ext>
                  </a:extLst>
                </a:gridCol>
                <a:gridCol w="5506936">
                  <a:extLst>
                    <a:ext uri="{9D8B030D-6E8A-4147-A177-3AD203B41FA5}">
                      <a16:colId xmlns:a16="http://schemas.microsoft.com/office/drawing/2014/main" val="1706116929"/>
                    </a:ext>
                  </a:extLst>
                </a:gridCol>
                <a:gridCol w="2227250">
                  <a:extLst>
                    <a:ext uri="{9D8B030D-6E8A-4147-A177-3AD203B41FA5}">
                      <a16:colId xmlns:a16="http://schemas.microsoft.com/office/drawing/2014/main" val="305708231"/>
                    </a:ext>
                  </a:extLst>
                </a:gridCol>
              </a:tblGrid>
              <a:tr h="751991">
                <a:tc>
                  <a:txBody>
                    <a:bodyPr/>
                    <a:lstStyle/>
                    <a:p>
                      <a:pPr algn="ctr"/>
                      <a:r>
                        <a:rPr lang="en-US" altLang="zh-CN" sz="1800" dirty="0" smtClean="0"/>
                        <a:t>Name</a:t>
                      </a:r>
                      <a:r>
                        <a:rPr lang="en-US" altLang="zh-CN" sz="1800" baseline="0" dirty="0" smtClean="0"/>
                        <a:t> of responsible person</a:t>
                      </a:r>
                      <a:endParaRPr lang="zh-CN" altLang="en-US" sz="1800" dirty="0"/>
                    </a:p>
                  </a:txBody>
                  <a:tcPr/>
                </a:tc>
                <a:tc>
                  <a:txBody>
                    <a:bodyPr/>
                    <a:lstStyle/>
                    <a:p>
                      <a:pPr algn="ctr"/>
                      <a:endParaRPr lang="en-US" altLang="zh-CN" sz="2000" dirty="0" smtClean="0"/>
                    </a:p>
                    <a:p>
                      <a:pPr algn="ctr"/>
                      <a:r>
                        <a:rPr lang="en-US" altLang="zh-CN" sz="2000" dirty="0" smtClean="0"/>
                        <a:t>Lab Name</a:t>
                      </a:r>
                      <a:endParaRPr lang="zh-CN" altLang="en-US" sz="2000" dirty="0"/>
                    </a:p>
                  </a:txBody>
                  <a:tcPr/>
                </a:tc>
                <a:tc>
                  <a:txBody>
                    <a:bodyPr/>
                    <a:lstStyle/>
                    <a:p>
                      <a:pPr algn="ctr"/>
                      <a:endParaRPr lang="en-US" altLang="zh-CN" sz="2000" dirty="0" smtClean="0"/>
                    </a:p>
                    <a:p>
                      <a:pPr algn="ctr"/>
                      <a:r>
                        <a:rPr lang="en-US" altLang="zh-CN" sz="2000" dirty="0" smtClean="0"/>
                        <a:t>City, Country</a:t>
                      </a:r>
                      <a:endParaRPr lang="zh-CN" altLang="en-US" sz="2000" dirty="0"/>
                    </a:p>
                  </a:txBody>
                  <a:tcPr/>
                </a:tc>
                <a:extLst>
                  <a:ext uri="{0D108BD9-81ED-4DB2-BD59-A6C34878D82A}">
                    <a16:rowId xmlns:a16="http://schemas.microsoft.com/office/drawing/2014/main" val="2077565173"/>
                  </a:ext>
                </a:extLst>
              </a:tr>
              <a:tr h="522290">
                <a:tc>
                  <a:txBody>
                    <a:bodyPr/>
                    <a:lstStyle/>
                    <a:p>
                      <a:pPr algn="ctr"/>
                      <a:r>
                        <a:rPr lang="fr-FR" altLang="zh-CN" sz="2000" kern="1200" dirty="0" smtClean="0">
                          <a:solidFill>
                            <a:schemeClr val="dk1"/>
                          </a:solidFill>
                          <a:effectLst/>
                          <a:latin typeface="+mn-lt"/>
                          <a:ea typeface="+mn-ea"/>
                          <a:cs typeface="+mn-cs"/>
                        </a:rPr>
                        <a:t>Ivan Orgei</a:t>
                      </a:r>
                      <a:endParaRPr lang="zh-CN" altLang="en-US" sz="2000" dirty="0"/>
                    </a:p>
                  </a:txBody>
                  <a:tcPr/>
                </a:tc>
                <a:tc>
                  <a:txBody>
                    <a:bodyPr/>
                    <a:lstStyle/>
                    <a:p>
                      <a:pPr algn="ctr"/>
                      <a:r>
                        <a:rPr lang="en-GB" altLang="zh-CN" sz="2000" kern="1200" dirty="0" smtClean="0">
                          <a:solidFill>
                            <a:schemeClr val="dk1"/>
                          </a:solidFill>
                          <a:effectLst/>
                          <a:latin typeface="+mn-lt"/>
                          <a:ea typeface="+mn-ea"/>
                          <a:cs typeface="+mn-cs"/>
                        </a:rPr>
                        <a:t>FRANDESA Co. LTD</a:t>
                      </a:r>
                      <a:endParaRPr lang="zh-CN" altLang="zh-CN" sz="2000" kern="1200" dirty="0">
                        <a:solidFill>
                          <a:schemeClr val="dk1"/>
                        </a:solidFill>
                        <a:effectLst/>
                        <a:latin typeface="+mn-lt"/>
                        <a:ea typeface="+mn-ea"/>
                        <a:cs typeface="+mn-cs"/>
                      </a:endParaRPr>
                    </a:p>
                  </a:txBody>
                  <a:tcPr/>
                </a:tc>
                <a:tc>
                  <a:txBody>
                    <a:bodyPr/>
                    <a:lstStyle/>
                    <a:p>
                      <a:pPr algn="ctr"/>
                      <a:r>
                        <a:rPr lang="en-GB" altLang="zh-CN" sz="2000" kern="1200" dirty="0" smtClean="0">
                          <a:solidFill>
                            <a:schemeClr val="dk1"/>
                          </a:solidFill>
                          <a:effectLst/>
                          <a:latin typeface="+mn-lt"/>
                          <a:ea typeface="+mn-ea"/>
                          <a:cs typeface="+mn-cs"/>
                        </a:rPr>
                        <a:t>Minsk, Belarus</a:t>
                      </a:r>
                      <a:endParaRPr lang="zh-CN" altLang="en-US" sz="2000" dirty="0"/>
                    </a:p>
                  </a:txBody>
                  <a:tcPr/>
                </a:tc>
                <a:extLst>
                  <a:ext uri="{0D108BD9-81ED-4DB2-BD59-A6C34878D82A}">
                    <a16:rowId xmlns:a16="http://schemas.microsoft.com/office/drawing/2014/main" val="4176785237"/>
                  </a:ext>
                </a:extLst>
              </a:tr>
              <a:tr h="522290">
                <a:tc>
                  <a:txBody>
                    <a:bodyPr/>
                    <a:lstStyle/>
                    <a:p>
                      <a:pPr algn="ctr"/>
                      <a:r>
                        <a:rPr lang="fr-FR" altLang="zh-CN" sz="2000" kern="1200" dirty="0" smtClean="0">
                          <a:solidFill>
                            <a:schemeClr val="dk1"/>
                          </a:solidFill>
                          <a:effectLst/>
                          <a:latin typeface="+mn-lt"/>
                          <a:ea typeface="+mn-ea"/>
                          <a:cs typeface="+mn-cs"/>
                        </a:rPr>
                        <a:t>Xiaoying Liu</a:t>
                      </a:r>
                      <a:endParaRPr lang="zh-CN" altLang="en-US" sz="2000" dirty="0"/>
                    </a:p>
                  </a:txBody>
                  <a:tcPr/>
                </a:tc>
                <a:tc>
                  <a:txBody>
                    <a:bodyPr/>
                    <a:lstStyle/>
                    <a:p>
                      <a:pPr algn="ctr"/>
                      <a:r>
                        <a:rPr lang="en-GB" altLang="zh-CN" sz="2000" kern="1200" dirty="0" err="1" smtClean="0">
                          <a:solidFill>
                            <a:schemeClr val="dk1"/>
                          </a:solidFill>
                          <a:effectLst/>
                          <a:latin typeface="+mn-lt"/>
                          <a:ea typeface="+mn-ea"/>
                          <a:cs typeface="+mn-cs"/>
                        </a:rPr>
                        <a:t>Laprode</a:t>
                      </a:r>
                      <a:r>
                        <a:rPr lang="en-GB" altLang="zh-CN" sz="2000" kern="1200" dirty="0" smtClean="0">
                          <a:solidFill>
                            <a:schemeClr val="dk1"/>
                          </a:solidFill>
                          <a:effectLst/>
                          <a:latin typeface="+mn-lt"/>
                          <a:ea typeface="+mn-ea"/>
                          <a:cs typeface="+mn-cs"/>
                        </a:rPr>
                        <a:t> (</a:t>
                      </a:r>
                      <a:r>
                        <a:rPr lang="en-GB" altLang="zh-CN" sz="2000" kern="1200" dirty="0" err="1" smtClean="0">
                          <a:solidFill>
                            <a:schemeClr val="dk1"/>
                          </a:solidFill>
                          <a:effectLst/>
                          <a:latin typeface="+mn-lt"/>
                          <a:ea typeface="+mn-ea"/>
                          <a:cs typeface="+mn-cs"/>
                        </a:rPr>
                        <a:t>ZheJiang</a:t>
                      </a:r>
                      <a:r>
                        <a:rPr lang="en-GB" altLang="zh-CN" sz="2000" kern="1200" dirty="0" smtClean="0">
                          <a:solidFill>
                            <a:schemeClr val="dk1"/>
                          </a:solidFill>
                          <a:effectLst/>
                          <a:latin typeface="+mn-lt"/>
                          <a:ea typeface="+mn-ea"/>
                          <a:cs typeface="+mn-cs"/>
                        </a:rPr>
                        <a:t>) Analysis Co., Ltd.</a:t>
                      </a:r>
                      <a:endParaRPr lang="zh-CN" altLang="en-US" sz="2000" dirty="0"/>
                    </a:p>
                  </a:txBody>
                  <a:tcPr/>
                </a:tc>
                <a:tc>
                  <a:txBody>
                    <a:bodyPr/>
                    <a:lstStyle/>
                    <a:p>
                      <a:pPr algn="ctr"/>
                      <a:r>
                        <a:rPr lang="en-GB" altLang="zh-CN" sz="2000" kern="1200" dirty="0" smtClean="0">
                          <a:solidFill>
                            <a:schemeClr val="dk1"/>
                          </a:solidFill>
                          <a:effectLst/>
                          <a:latin typeface="+mn-lt"/>
                          <a:ea typeface="+mn-ea"/>
                          <a:cs typeface="+mn-cs"/>
                        </a:rPr>
                        <a:t>Hangzhou, China</a:t>
                      </a:r>
                      <a:endParaRPr lang="zh-CN" altLang="en-US" sz="2000" dirty="0"/>
                    </a:p>
                  </a:txBody>
                  <a:tcPr/>
                </a:tc>
                <a:extLst>
                  <a:ext uri="{0D108BD9-81ED-4DB2-BD59-A6C34878D82A}">
                    <a16:rowId xmlns:a16="http://schemas.microsoft.com/office/drawing/2014/main" val="4021212890"/>
                  </a:ext>
                </a:extLst>
              </a:tr>
              <a:tr h="522290">
                <a:tc>
                  <a:txBody>
                    <a:bodyPr/>
                    <a:lstStyle/>
                    <a:p>
                      <a:pPr algn="ctr"/>
                      <a:r>
                        <a:rPr lang="en-US" altLang="zh-CN" sz="2000" kern="1200" dirty="0" err="1" smtClean="0">
                          <a:solidFill>
                            <a:schemeClr val="dk1"/>
                          </a:solidFill>
                          <a:effectLst/>
                          <a:latin typeface="+mn-lt"/>
                          <a:ea typeface="+mn-ea"/>
                          <a:cs typeface="+mn-cs"/>
                        </a:rPr>
                        <a:t>Hiroka</a:t>
                      </a:r>
                      <a:r>
                        <a:rPr lang="en-US" altLang="zh-CN" sz="2000" kern="1200" dirty="0" smtClean="0">
                          <a:solidFill>
                            <a:schemeClr val="dk1"/>
                          </a:solidFill>
                          <a:effectLst/>
                          <a:latin typeface="+mn-lt"/>
                          <a:ea typeface="+mn-ea"/>
                          <a:cs typeface="+mn-cs"/>
                        </a:rPr>
                        <a:t> Harada</a:t>
                      </a:r>
                      <a:endParaRPr lang="zh-CN" altLang="en-US" sz="2000" dirty="0"/>
                    </a:p>
                  </a:txBody>
                  <a:tcPr/>
                </a:tc>
                <a:tc>
                  <a:txBody>
                    <a:bodyPr/>
                    <a:lstStyle/>
                    <a:p>
                      <a:pPr algn="ctr"/>
                      <a:r>
                        <a:rPr lang="en-US" altLang="zh-CN" sz="1800" kern="1200" dirty="0" smtClean="0">
                          <a:solidFill>
                            <a:schemeClr val="dk1"/>
                          </a:solidFill>
                          <a:effectLst/>
                          <a:latin typeface="+mn-lt"/>
                          <a:ea typeface="+mn-ea"/>
                          <a:cs typeface="+mn-cs"/>
                        </a:rPr>
                        <a:t>Agricultural Chemicals Inspection Station</a:t>
                      </a:r>
                      <a:endParaRPr lang="zh-CN" altLang="zh-CN" sz="1800" kern="1200" dirty="0" smtClean="0">
                        <a:solidFill>
                          <a:schemeClr val="dk1"/>
                        </a:solidFill>
                        <a:effectLst/>
                        <a:latin typeface="+mn-lt"/>
                        <a:ea typeface="+mn-ea"/>
                        <a:cs typeface="+mn-cs"/>
                      </a:endParaRPr>
                    </a:p>
                    <a:p>
                      <a:pPr algn="ctr"/>
                      <a:r>
                        <a:rPr lang="en-US" altLang="zh-CN" sz="1800" kern="1200" dirty="0" smtClean="0">
                          <a:solidFill>
                            <a:schemeClr val="dk1"/>
                          </a:solidFill>
                          <a:effectLst/>
                          <a:latin typeface="+mn-lt"/>
                          <a:ea typeface="+mn-ea"/>
                          <a:cs typeface="+mn-cs"/>
                        </a:rPr>
                        <a:t>Food and Agricultural Materials Inspection Center</a:t>
                      </a:r>
                      <a:endParaRPr lang="zh-CN" altLang="en-US" sz="1800" dirty="0"/>
                    </a:p>
                  </a:txBody>
                  <a:tcPr/>
                </a:tc>
                <a:tc>
                  <a:txBody>
                    <a:bodyPr/>
                    <a:lstStyle/>
                    <a:p>
                      <a:pPr algn="ctr"/>
                      <a:r>
                        <a:rPr lang="en-US" altLang="zh-CN" sz="2000" dirty="0" smtClean="0"/>
                        <a:t>Tokyo, Japan</a:t>
                      </a:r>
                      <a:endParaRPr lang="zh-CN" altLang="en-US" sz="2000" dirty="0"/>
                    </a:p>
                  </a:txBody>
                  <a:tcPr/>
                </a:tc>
                <a:extLst>
                  <a:ext uri="{0D108BD9-81ED-4DB2-BD59-A6C34878D82A}">
                    <a16:rowId xmlns:a16="http://schemas.microsoft.com/office/drawing/2014/main" val="245990485"/>
                  </a:ext>
                </a:extLst>
              </a:tr>
              <a:tr h="522290">
                <a:tc>
                  <a:txBody>
                    <a:bodyPr/>
                    <a:lstStyle/>
                    <a:p>
                      <a:pPr algn="ctr"/>
                      <a:r>
                        <a:rPr lang="fr-FR" altLang="zh-CN" sz="2000" kern="1200" dirty="0" smtClean="0">
                          <a:solidFill>
                            <a:schemeClr val="dk1"/>
                          </a:solidFill>
                          <a:effectLst/>
                          <a:latin typeface="+mn-lt"/>
                          <a:ea typeface="+mn-ea"/>
                          <a:cs typeface="+mn-cs"/>
                        </a:rPr>
                        <a:t>Juntao Zhang</a:t>
                      </a:r>
                      <a:endParaRPr lang="zh-CN" altLang="en-US" sz="2000" dirty="0"/>
                    </a:p>
                  </a:txBody>
                  <a:tcPr/>
                </a:tc>
                <a:tc>
                  <a:txBody>
                    <a:bodyPr/>
                    <a:lstStyle/>
                    <a:p>
                      <a:pPr algn="ctr"/>
                      <a:r>
                        <a:rPr lang="en-GB" altLang="zh-CN" sz="2000" kern="1200" dirty="0" smtClean="0">
                          <a:solidFill>
                            <a:schemeClr val="dk1"/>
                          </a:solidFill>
                          <a:effectLst/>
                          <a:latin typeface="+mn-lt"/>
                          <a:ea typeface="+mn-ea"/>
                          <a:cs typeface="+mn-cs"/>
                        </a:rPr>
                        <a:t>Helm China Co., Ltd.</a:t>
                      </a:r>
                      <a:endParaRPr lang="zh-CN" altLang="zh-CN" sz="2000" kern="1200" dirty="0">
                        <a:solidFill>
                          <a:schemeClr val="dk1"/>
                        </a:solidFill>
                        <a:effectLst/>
                        <a:latin typeface="+mn-lt"/>
                        <a:ea typeface="+mn-ea"/>
                        <a:cs typeface="+mn-cs"/>
                      </a:endParaRPr>
                    </a:p>
                  </a:txBody>
                  <a:tcPr/>
                </a:tc>
                <a:tc>
                  <a:txBody>
                    <a:bodyPr/>
                    <a:lstStyle/>
                    <a:p>
                      <a:pPr algn="ctr"/>
                      <a:r>
                        <a:rPr lang="en-GB" altLang="zh-CN" sz="2000" kern="1200" dirty="0" smtClean="0">
                          <a:solidFill>
                            <a:schemeClr val="dk1"/>
                          </a:solidFill>
                          <a:effectLst/>
                          <a:latin typeface="+mn-lt"/>
                          <a:ea typeface="+mn-ea"/>
                          <a:cs typeface="+mn-cs"/>
                        </a:rPr>
                        <a:t>Shanghai, China</a:t>
                      </a:r>
                      <a:endParaRPr lang="zh-CN" altLang="en-US" sz="2000" dirty="0"/>
                    </a:p>
                  </a:txBody>
                  <a:tcPr/>
                </a:tc>
                <a:extLst>
                  <a:ext uri="{0D108BD9-81ED-4DB2-BD59-A6C34878D82A}">
                    <a16:rowId xmlns:a16="http://schemas.microsoft.com/office/drawing/2014/main" val="1840860695"/>
                  </a:ext>
                </a:extLst>
              </a:tr>
              <a:tr h="522290">
                <a:tc>
                  <a:txBody>
                    <a:bodyPr/>
                    <a:lstStyle/>
                    <a:p>
                      <a:pPr algn="ctr"/>
                      <a:r>
                        <a:rPr lang="fr-FR" altLang="zh-CN" sz="2000" kern="1200" dirty="0" smtClean="0">
                          <a:solidFill>
                            <a:schemeClr val="dk1"/>
                          </a:solidFill>
                          <a:effectLst/>
                          <a:latin typeface="+mn-lt"/>
                          <a:ea typeface="+mn-ea"/>
                          <a:cs typeface="+mn-cs"/>
                        </a:rPr>
                        <a:t>Wagener Peter</a:t>
                      </a:r>
                      <a:endParaRPr lang="zh-CN" altLang="en-US" sz="2000" dirty="0"/>
                    </a:p>
                  </a:txBody>
                  <a:tcPr/>
                </a:tc>
                <a:tc>
                  <a:txBody>
                    <a:bodyPr/>
                    <a:lstStyle/>
                    <a:p>
                      <a:pPr algn="ctr"/>
                      <a:r>
                        <a:rPr lang="en-GB" altLang="zh-CN" sz="2000" kern="1200" dirty="0" smtClean="0">
                          <a:solidFill>
                            <a:schemeClr val="dk1"/>
                          </a:solidFill>
                          <a:effectLst/>
                          <a:latin typeface="+mn-lt"/>
                          <a:ea typeface="+mn-ea"/>
                          <a:cs typeface="+mn-cs"/>
                        </a:rPr>
                        <a:t>Bayer </a:t>
                      </a:r>
                      <a:r>
                        <a:rPr lang="en-GB" altLang="zh-CN" sz="2000" kern="1200" dirty="0" err="1" smtClean="0">
                          <a:solidFill>
                            <a:schemeClr val="dk1"/>
                          </a:solidFill>
                          <a:effectLst/>
                          <a:latin typeface="+mn-lt"/>
                          <a:ea typeface="+mn-ea"/>
                          <a:cs typeface="+mn-cs"/>
                        </a:rPr>
                        <a:t>CropScience</a:t>
                      </a:r>
                      <a:r>
                        <a:rPr lang="en-GB" altLang="zh-CN" sz="2000" kern="1200" dirty="0" smtClean="0">
                          <a:solidFill>
                            <a:schemeClr val="dk1"/>
                          </a:solidFill>
                          <a:effectLst/>
                          <a:latin typeface="+mn-lt"/>
                          <a:ea typeface="+mn-ea"/>
                          <a:cs typeface="+mn-cs"/>
                        </a:rPr>
                        <a:t> Division</a:t>
                      </a:r>
                      <a:endParaRPr lang="zh-CN" altLang="zh-CN" sz="2000" kern="1200" dirty="0">
                        <a:solidFill>
                          <a:schemeClr val="dk1"/>
                        </a:solidFill>
                        <a:effectLst/>
                        <a:latin typeface="+mn-lt"/>
                        <a:ea typeface="+mn-ea"/>
                        <a:cs typeface="+mn-cs"/>
                      </a:endParaRPr>
                    </a:p>
                  </a:txBody>
                  <a:tcPr/>
                </a:tc>
                <a:tc>
                  <a:txBody>
                    <a:bodyPr/>
                    <a:lstStyle/>
                    <a:p>
                      <a:pPr algn="ctr"/>
                      <a:r>
                        <a:rPr lang="de-DE" altLang="zh-CN" sz="2000" kern="1200" dirty="0" smtClean="0">
                          <a:solidFill>
                            <a:schemeClr val="dk1"/>
                          </a:solidFill>
                          <a:effectLst/>
                          <a:latin typeface="+mn-lt"/>
                          <a:ea typeface="+mn-ea"/>
                          <a:cs typeface="+mn-cs"/>
                        </a:rPr>
                        <a:t>Frankfurt-Höchst</a:t>
                      </a:r>
                      <a:r>
                        <a:rPr lang="en-US" altLang="zh-CN" sz="2000" dirty="0" smtClean="0"/>
                        <a:t>, Germany</a:t>
                      </a:r>
                      <a:endParaRPr lang="zh-CN" altLang="en-US" sz="2000" dirty="0"/>
                    </a:p>
                  </a:txBody>
                  <a:tcPr/>
                </a:tc>
                <a:extLst>
                  <a:ext uri="{0D108BD9-81ED-4DB2-BD59-A6C34878D82A}">
                    <a16:rowId xmlns:a16="http://schemas.microsoft.com/office/drawing/2014/main" val="1879851958"/>
                  </a:ext>
                </a:extLst>
              </a:tr>
              <a:tr h="522290">
                <a:tc>
                  <a:txBody>
                    <a:bodyPr/>
                    <a:lstStyle/>
                    <a:p>
                      <a:pPr algn="ctr"/>
                      <a:r>
                        <a:rPr lang="fr-FR" altLang="zh-CN" sz="2000" kern="1200" dirty="0" smtClean="0">
                          <a:solidFill>
                            <a:schemeClr val="dk1"/>
                          </a:solidFill>
                          <a:effectLst/>
                          <a:latin typeface="+mn-lt"/>
                          <a:ea typeface="+mn-ea"/>
                          <a:cs typeface="+mn-cs"/>
                        </a:rPr>
                        <a:t>Aysel Takkabulan</a:t>
                      </a:r>
                      <a:endParaRPr lang="zh-CN" altLang="en-US" sz="2000" dirty="0"/>
                    </a:p>
                  </a:txBody>
                  <a:tcPr/>
                </a:tc>
                <a:tc>
                  <a:txBody>
                    <a:bodyPr/>
                    <a:lstStyle/>
                    <a:p>
                      <a:pPr algn="ctr"/>
                      <a:r>
                        <a:rPr lang="en-GB" altLang="zh-CN" sz="1800" kern="1200" dirty="0" smtClean="0">
                          <a:solidFill>
                            <a:schemeClr val="dk1"/>
                          </a:solidFill>
                          <a:effectLst/>
                          <a:latin typeface="+mn-lt"/>
                          <a:ea typeface="+mn-ea"/>
                          <a:cs typeface="+mn-cs"/>
                        </a:rPr>
                        <a:t>Ankara Plant Protection Central Research Institute Pesticide  Control </a:t>
                      </a:r>
                      <a:r>
                        <a:rPr lang="en-GB" altLang="zh-CN" sz="1800" kern="1200" dirty="0" err="1" smtClean="0">
                          <a:solidFill>
                            <a:schemeClr val="dk1"/>
                          </a:solidFill>
                          <a:effectLst/>
                          <a:latin typeface="+mn-lt"/>
                          <a:ea typeface="+mn-ea"/>
                          <a:cs typeface="+mn-cs"/>
                        </a:rPr>
                        <a:t>Laboratuary</a:t>
                      </a:r>
                      <a:r>
                        <a:rPr lang="en-US" altLang="zh-CN" sz="1800" kern="1200" baseline="0" dirty="0" smtClean="0">
                          <a:solidFill>
                            <a:schemeClr val="dk1"/>
                          </a:solidFill>
                          <a:effectLst/>
                          <a:latin typeface="+mn-lt"/>
                          <a:ea typeface="+mn-ea"/>
                          <a:cs typeface="+mn-cs"/>
                        </a:rPr>
                        <a:t> </a:t>
                      </a:r>
                      <a:r>
                        <a:rPr lang="en-GB" altLang="zh-CN" sz="1800" kern="1200" dirty="0" smtClean="0">
                          <a:solidFill>
                            <a:schemeClr val="dk1"/>
                          </a:solidFill>
                          <a:effectLst/>
                          <a:latin typeface="+mn-lt"/>
                          <a:ea typeface="+mn-ea"/>
                          <a:cs typeface="+mn-cs"/>
                        </a:rPr>
                        <a:t>Ankara Directorate of Plant Protection Central Research Institute </a:t>
                      </a:r>
                      <a:endParaRPr lang="zh-CN" altLang="zh-CN" sz="1800" kern="1200" dirty="0">
                        <a:solidFill>
                          <a:schemeClr val="dk1"/>
                        </a:solidFill>
                        <a:effectLst/>
                        <a:latin typeface="+mn-lt"/>
                        <a:ea typeface="+mn-ea"/>
                        <a:cs typeface="+mn-cs"/>
                      </a:endParaRPr>
                    </a:p>
                  </a:txBody>
                  <a:tcPr/>
                </a:tc>
                <a:tc>
                  <a:txBody>
                    <a:bodyPr/>
                    <a:lstStyle/>
                    <a:p>
                      <a:pPr algn="ctr"/>
                      <a:r>
                        <a:rPr lang="en-US" altLang="zh-CN" sz="2000" dirty="0" smtClean="0"/>
                        <a:t>Ankara, Turkey</a:t>
                      </a:r>
                      <a:endParaRPr lang="zh-CN" altLang="en-US" sz="2000" dirty="0"/>
                    </a:p>
                  </a:txBody>
                  <a:tcPr/>
                </a:tc>
                <a:extLst>
                  <a:ext uri="{0D108BD9-81ED-4DB2-BD59-A6C34878D82A}">
                    <a16:rowId xmlns:a16="http://schemas.microsoft.com/office/drawing/2014/main" val="3648835766"/>
                  </a:ext>
                </a:extLst>
              </a:tr>
            </a:tbl>
          </a:graphicData>
        </a:graphic>
      </p:graphicFrame>
    </p:spTree>
    <p:extLst>
      <p:ext uri="{BB962C8B-B14F-4D97-AF65-F5344CB8AC3E}">
        <p14:creationId xmlns:p14="http://schemas.microsoft.com/office/powerpoint/2010/main" val="15826651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PARTICIPANTS</a:t>
            </a:r>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graphicFrame>
        <p:nvGraphicFramePr>
          <p:cNvPr id="3" name="表格 2"/>
          <p:cNvGraphicFramePr>
            <a:graphicFrameLocks noGrp="1"/>
          </p:cNvGraphicFramePr>
          <p:nvPr>
            <p:extLst>
              <p:ext uri="{D42A27DB-BD31-4B8C-83A1-F6EECF244321}">
                <p14:modId xmlns:p14="http://schemas.microsoft.com/office/powerpoint/2010/main" val="1974807983"/>
              </p:ext>
            </p:extLst>
          </p:nvPr>
        </p:nvGraphicFramePr>
        <p:xfrm>
          <a:off x="463854" y="1461820"/>
          <a:ext cx="10003619" cy="3687678"/>
        </p:xfrm>
        <a:graphic>
          <a:graphicData uri="http://schemas.openxmlformats.org/drawingml/2006/table">
            <a:tbl>
              <a:tblPr firstRow="1" bandRow="1">
                <a:tableStyleId>{5C22544A-7EE6-4342-B048-85BDC9FD1C3A}</a:tableStyleId>
              </a:tblPr>
              <a:tblGrid>
                <a:gridCol w="2269433">
                  <a:extLst>
                    <a:ext uri="{9D8B030D-6E8A-4147-A177-3AD203B41FA5}">
                      <a16:colId xmlns:a16="http://schemas.microsoft.com/office/drawing/2014/main" val="227966422"/>
                    </a:ext>
                  </a:extLst>
                </a:gridCol>
                <a:gridCol w="5039113">
                  <a:extLst>
                    <a:ext uri="{9D8B030D-6E8A-4147-A177-3AD203B41FA5}">
                      <a16:colId xmlns:a16="http://schemas.microsoft.com/office/drawing/2014/main" val="1706116929"/>
                    </a:ext>
                  </a:extLst>
                </a:gridCol>
                <a:gridCol w="2695073">
                  <a:extLst>
                    <a:ext uri="{9D8B030D-6E8A-4147-A177-3AD203B41FA5}">
                      <a16:colId xmlns:a16="http://schemas.microsoft.com/office/drawing/2014/main" val="305708231"/>
                    </a:ext>
                  </a:extLst>
                </a:gridCol>
              </a:tblGrid>
              <a:tr h="790498">
                <a:tc>
                  <a:txBody>
                    <a:bodyPr/>
                    <a:lstStyle/>
                    <a:p>
                      <a:pPr algn="ctr"/>
                      <a:r>
                        <a:rPr lang="en-US" altLang="zh-CN" sz="1800" dirty="0" smtClean="0"/>
                        <a:t>Name</a:t>
                      </a:r>
                      <a:r>
                        <a:rPr lang="en-US" altLang="zh-CN" sz="1800" baseline="0" dirty="0" smtClean="0"/>
                        <a:t> of responsible person</a:t>
                      </a:r>
                      <a:endParaRPr lang="zh-CN" altLang="en-US" sz="1800" dirty="0"/>
                    </a:p>
                  </a:txBody>
                  <a:tcPr/>
                </a:tc>
                <a:tc>
                  <a:txBody>
                    <a:bodyPr/>
                    <a:lstStyle/>
                    <a:p>
                      <a:pPr algn="ctr"/>
                      <a:endParaRPr lang="en-US" altLang="zh-CN" sz="2000" dirty="0" smtClean="0"/>
                    </a:p>
                    <a:p>
                      <a:pPr algn="ctr"/>
                      <a:r>
                        <a:rPr lang="en-US" altLang="zh-CN" sz="2000" dirty="0" smtClean="0"/>
                        <a:t>Lab Name</a:t>
                      </a:r>
                      <a:endParaRPr lang="zh-CN" altLang="en-US" sz="2000" dirty="0"/>
                    </a:p>
                  </a:txBody>
                  <a:tcPr/>
                </a:tc>
                <a:tc>
                  <a:txBody>
                    <a:bodyPr/>
                    <a:lstStyle/>
                    <a:p>
                      <a:pPr algn="ctr"/>
                      <a:endParaRPr lang="en-US" altLang="zh-CN" sz="2000" dirty="0" smtClean="0"/>
                    </a:p>
                    <a:p>
                      <a:pPr algn="ctr"/>
                      <a:r>
                        <a:rPr lang="en-US" altLang="zh-CN" sz="2000" dirty="0" smtClean="0"/>
                        <a:t>City, Country</a:t>
                      </a:r>
                      <a:endParaRPr lang="zh-CN" altLang="en-US" sz="2000" dirty="0"/>
                    </a:p>
                  </a:txBody>
                  <a:tcPr/>
                </a:tc>
                <a:extLst>
                  <a:ext uri="{0D108BD9-81ED-4DB2-BD59-A6C34878D82A}">
                    <a16:rowId xmlns:a16="http://schemas.microsoft.com/office/drawing/2014/main" val="2077565173"/>
                  </a:ext>
                </a:extLst>
              </a:tr>
              <a:tr h="672857">
                <a:tc>
                  <a:txBody>
                    <a:bodyPr/>
                    <a:lstStyle/>
                    <a:p>
                      <a:pPr algn="ctr"/>
                      <a:r>
                        <a:rPr lang="fr-FR" altLang="zh-CN" sz="2000" kern="1200" dirty="0" smtClean="0">
                          <a:solidFill>
                            <a:schemeClr val="dk1"/>
                          </a:solidFill>
                          <a:effectLst/>
                          <a:latin typeface="+mn-lt"/>
                          <a:ea typeface="+mn-ea"/>
                          <a:cs typeface="+mn-cs"/>
                        </a:rPr>
                        <a:t>Maria Chiara Neri </a:t>
                      </a:r>
                      <a:endParaRPr lang="zh-CN" altLang="en-US" sz="2000" dirty="0"/>
                    </a:p>
                  </a:txBody>
                  <a:tcPr/>
                </a:tc>
                <a:tc>
                  <a:txBody>
                    <a:bodyPr/>
                    <a:lstStyle/>
                    <a:p>
                      <a:pPr algn="ctr"/>
                      <a:r>
                        <a:rPr lang="it-IT" altLang="zh-CN" sz="2000" kern="1200" dirty="0" smtClean="0">
                          <a:solidFill>
                            <a:schemeClr val="dk1"/>
                          </a:solidFill>
                          <a:effectLst/>
                          <a:latin typeface="+mn-lt"/>
                          <a:ea typeface="+mn-ea"/>
                          <a:cs typeface="+mn-cs"/>
                        </a:rPr>
                        <a:t>ChemService S.r.l. Controlli e Ricerche</a:t>
                      </a:r>
                      <a:endParaRPr lang="zh-CN" altLang="zh-CN" sz="2000" kern="1200" dirty="0">
                        <a:solidFill>
                          <a:schemeClr val="dk1"/>
                        </a:solidFill>
                        <a:effectLst/>
                        <a:latin typeface="+mn-lt"/>
                        <a:ea typeface="+mn-ea"/>
                        <a:cs typeface="+mn-cs"/>
                      </a:endParaRPr>
                    </a:p>
                  </a:txBody>
                  <a:tcPr/>
                </a:tc>
                <a:tc>
                  <a:txBody>
                    <a:bodyPr/>
                    <a:lstStyle/>
                    <a:p>
                      <a:pPr algn="ctr"/>
                      <a:r>
                        <a:rPr lang="it-IT" altLang="zh-CN" sz="2000" kern="1200" dirty="0" smtClean="0">
                          <a:solidFill>
                            <a:schemeClr val="dk1"/>
                          </a:solidFill>
                          <a:effectLst/>
                          <a:latin typeface="+mn-lt"/>
                          <a:ea typeface="+mn-ea"/>
                          <a:cs typeface="+mn-cs"/>
                        </a:rPr>
                        <a:t>Novate Milanese (MI)Italy</a:t>
                      </a:r>
                      <a:endParaRPr lang="zh-CN" altLang="en-US" sz="2000" dirty="0"/>
                    </a:p>
                  </a:txBody>
                  <a:tcPr/>
                </a:tc>
                <a:extLst>
                  <a:ext uri="{0D108BD9-81ED-4DB2-BD59-A6C34878D82A}">
                    <a16:rowId xmlns:a16="http://schemas.microsoft.com/office/drawing/2014/main" val="4176785237"/>
                  </a:ext>
                </a:extLst>
              </a:tr>
              <a:tr h="549035">
                <a:tc>
                  <a:txBody>
                    <a:bodyPr/>
                    <a:lstStyle/>
                    <a:p>
                      <a:pPr algn="ctr"/>
                      <a:r>
                        <a:rPr lang="en-GB" altLang="zh-CN" sz="2000" kern="1200" dirty="0" smtClean="0">
                          <a:solidFill>
                            <a:schemeClr val="dk1"/>
                          </a:solidFill>
                          <a:effectLst/>
                          <a:latin typeface="+mn-lt"/>
                          <a:ea typeface="+mn-ea"/>
                          <a:cs typeface="+mn-cs"/>
                        </a:rPr>
                        <a:t>Robin Xiao</a:t>
                      </a:r>
                      <a:endParaRPr lang="zh-CN" altLang="en-US" sz="2000" dirty="0"/>
                    </a:p>
                  </a:txBody>
                  <a:tcPr/>
                </a:tc>
                <a:tc>
                  <a:txBody>
                    <a:bodyPr/>
                    <a:lstStyle/>
                    <a:p>
                      <a:pPr algn="ctr"/>
                      <a:r>
                        <a:rPr lang="en-GB" altLang="zh-CN" sz="2000" kern="1200" dirty="0" smtClean="0">
                          <a:solidFill>
                            <a:schemeClr val="dk1"/>
                          </a:solidFill>
                          <a:effectLst/>
                          <a:latin typeface="+mn-lt"/>
                          <a:ea typeface="+mn-ea"/>
                          <a:cs typeface="+mn-cs"/>
                        </a:rPr>
                        <a:t>Jiangsu </a:t>
                      </a:r>
                      <a:r>
                        <a:rPr lang="en-GB" altLang="zh-CN" sz="2000" kern="1200" dirty="0" err="1" smtClean="0">
                          <a:solidFill>
                            <a:schemeClr val="dk1"/>
                          </a:solidFill>
                          <a:effectLst/>
                          <a:latin typeface="+mn-lt"/>
                          <a:ea typeface="+mn-ea"/>
                          <a:cs typeface="+mn-cs"/>
                        </a:rPr>
                        <a:t>BioGuide</a:t>
                      </a:r>
                      <a:r>
                        <a:rPr lang="en-GB" altLang="zh-CN" sz="2000" kern="1200" dirty="0" smtClean="0">
                          <a:solidFill>
                            <a:schemeClr val="dk1"/>
                          </a:solidFill>
                          <a:effectLst/>
                          <a:latin typeface="+mn-lt"/>
                          <a:ea typeface="+mn-ea"/>
                          <a:cs typeface="+mn-cs"/>
                        </a:rPr>
                        <a:t> Laboratory Co., Ltd.</a:t>
                      </a:r>
                      <a:endParaRPr lang="zh-CN" altLang="en-US" sz="2000" dirty="0"/>
                    </a:p>
                  </a:txBody>
                  <a:tcPr/>
                </a:tc>
                <a:tc>
                  <a:txBody>
                    <a:bodyPr/>
                    <a:lstStyle/>
                    <a:p>
                      <a:pPr algn="ctr"/>
                      <a:r>
                        <a:rPr lang="en-GB" altLang="zh-CN" sz="2000" kern="1200" dirty="0" smtClean="0">
                          <a:solidFill>
                            <a:schemeClr val="dk1"/>
                          </a:solidFill>
                          <a:effectLst/>
                          <a:latin typeface="+mn-lt"/>
                          <a:ea typeface="+mn-ea"/>
                          <a:cs typeface="+mn-cs"/>
                        </a:rPr>
                        <a:t>Changzhou, China</a:t>
                      </a:r>
                      <a:endParaRPr lang="zh-CN" altLang="en-US" sz="2000" dirty="0"/>
                    </a:p>
                  </a:txBody>
                  <a:tcPr/>
                </a:tc>
                <a:extLst>
                  <a:ext uri="{0D108BD9-81ED-4DB2-BD59-A6C34878D82A}">
                    <a16:rowId xmlns:a16="http://schemas.microsoft.com/office/drawing/2014/main" val="4021212890"/>
                  </a:ext>
                </a:extLst>
              </a:tr>
              <a:tr h="549035">
                <a:tc>
                  <a:txBody>
                    <a:bodyPr/>
                    <a:lstStyle/>
                    <a:p>
                      <a:pPr algn="ctr"/>
                      <a:r>
                        <a:rPr lang="en-US" altLang="zh-CN" sz="2000" kern="1200" dirty="0" err="1" smtClean="0">
                          <a:solidFill>
                            <a:schemeClr val="dk1"/>
                          </a:solidFill>
                          <a:effectLst/>
                          <a:latin typeface="+mn-lt"/>
                          <a:ea typeface="+mn-ea"/>
                          <a:cs typeface="+mn-cs"/>
                        </a:rPr>
                        <a:t>Madhuri</a:t>
                      </a:r>
                      <a:endParaRPr lang="zh-CN" altLang="en-US" sz="2000" dirty="0"/>
                    </a:p>
                  </a:txBody>
                  <a:tcPr/>
                </a:tc>
                <a:tc>
                  <a:txBody>
                    <a:bodyPr/>
                    <a:lstStyle/>
                    <a:p>
                      <a:pPr algn="ctr"/>
                      <a:r>
                        <a:rPr lang="en-GB" altLang="zh-CN" sz="2000" kern="1200" dirty="0" smtClean="0">
                          <a:solidFill>
                            <a:schemeClr val="dk1"/>
                          </a:solidFill>
                          <a:effectLst/>
                          <a:latin typeface="+mn-lt"/>
                          <a:ea typeface="+mn-ea"/>
                          <a:cs typeface="+mn-cs"/>
                        </a:rPr>
                        <a:t>BIONEEDS INDIA PRIVATE LIMITED</a:t>
                      </a:r>
                      <a:endParaRPr lang="zh-CN" altLang="zh-CN" sz="2000" kern="1200" dirty="0">
                        <a:solidFill>
                          <a:schemeClr val="dk1"/>
                        </a:solidFill>
                        <a:effectLst/>
                        <a:latin typeface="+mn-lt"/>
                        <a:ea typeface="+mn-ea"/>
                        <a:cs typeface="+mn-cs"/>
                      </a:endParaRPr>
                    </a:p>
                  </a:txBody>
                  <a:tcPr/>
                </a:tc>
                <a:tc>
                  <a:txBody>
                    <a:bodyPr/>
                    <a:lstStyle/>
                    <a:p>
                      <a:pPr algn="ctr"/>
                      <a:r>
                        <a:rPr lang="en-US" altLang="zh-CN" sz="2000" dirty="0" smtClean="0"/>
                        <a:t>Karnataka, India</a:t>
                      </a:r>
                      <a:endParaRPr lang="zh-CN" altLang="en-US" sz="2000" dirty="0"/>
                    </a:p>
                  </a:txBody>
                  <a:tcPr/>
                </a:tc>
                <a:extLst>
                  <a:ext uri="{0D108BD9-81ED-4DB2-BD59-A6C34878D82A}">
                    <a16:rowId xmlns:a16="http://schemas.microsoft.com/office/drawing/2014/main" val="245990485"/>
                  </a:ext>
                </a:extLst>
              </a:tr>
              <a:tr h="549035">
                <a:tc>
                  <a:txBody>
                    <a:bodyPr/>
                    <a:lstStyle/>
                    <a:p>
                      <a:pPr algn="ctr"/>
                      <a:r>
                        <a:rPr lang="fr-FR" altLang="zh-CN" sz="2000" kern="1200" dirty="0" smtClean="0">
                          <a:solidFill>
                            <a:schemeClr val="dk1"/>
                          </a:solidFill>
                          <a:effectLst/>
                          <a:latin typeface="+mn-lt"/>
                          <a:ea typeface="+mn-ea"/>
                          <a:cs typeface="+mn-cs"/>
                        </a:rPr>
                        <a:t>Agus Salim</a:t>
                      </a:r>
                      <a:endParaRPr lang="zh-CN" altLang="zh-CN" sz="2000" kern="1200" dirty="0">
                        <a:solidFill>
                          <a:schemeClr val="dk1"/>
                        </a:solidFill>
                        <a:effectLst/>
                        <a:latin typeface="+mn-lt"/>
                        <a:ea typeface="+mn-ea"/>
                        <a:cs typeface="+mn-cs"/>
                      </a:endParaRPr>
                    </a:p>
                  </a:txBody>
                  <a:tcPr/>
                </a:tc>
                <a:tc>
                  <a:txBody>
                    <a:bodyPr/>
                    <a:lstStyle/>
                    <a:p>
                      <a:pPr algn="ctr"/>
                      <a:r>
                        <a:rPr lang="en-GB" altLang="zh-CN" sz="2000" kern="1200" dirty="0" err="1" smtClean="0">
                          <a:solidFill>
                            <a:schemeClr val="dk1"/>
                          </a:solidFill>
                          <a:effectLst/>
                          <a:latin typeface="+mn-lt"/>
                          <a:ea typeface="+mn-ea"/>
                          <a:cs typeface="+mn-cs"/>
                        </a:rPr>
                        <a:t>Laboratorium</a:t>
                      </a:r>
                      <a:r>
                        <a:rPr lang="en-GB" altLang="zh-CN" sz="2000" kern="1200" dirty="0" smtClean="0">
                          <a:solidFill>
                            <a:schemeClr val="dk1"/>
                          </a:solidFill>
                          <a:effectLst/>
                          <a:latin typeface="+mn-lt"/>
                          <a:ea typeface="+mn-ea"/>
                          <a:cs typeface="+mn-cs"/>
                        </a:rPr>
                        <a:t> PT </a:t>
                      </a:r>
                      <a:r>
                        <a:rPr lang="en-GB" altLang="zh-CN" sz="2000" kern="1200" dirty="0" err="1" smtClean="0">
                          <a:solidFill>
                            <a:schemeClr val="dk1"/>
                          </a:solidFill>
                          <a:effectLst/>
                          <a:latin typeface="+mn-lt"/>
                          <a:ea typeface="+mn-ea"/>
                          <a:cs typeface="+mn-cs"/>
                        </a:rPr>
                        <a:t>Agricon</a:t>
                      </a:r>
                      <a:endParaRPr lang="zh-CN" altLang="zh-CN" sz="2000" kern="1200" dirty="0">
                        <a:solidFill>
                          <a:schemeClr val="dk1"/>
                        </a:solidFill>
                        <a:effectLst/>
                        <a:latin typeface="+mn-lt"/>
                        <a:ea typeface="+mn-ea"/>
                        <a:cs typeface="+mn-cs"/>
                      </a:endParaRPr>
                    </a:p>
                  </a:txBody>
                  <a:tcPr/>
                </a:tc>
                <a:tc>
                  <a:txBody>
                    <a:bodyPr/>
                    <a:lstStyle/>
                    <a:p>
                      <a:pPr algn="ctr"/>
                      <a:r>
                        <a:rPr lang="en-US" altLang="zh-CN" sz="2000" kern="1200" dirty="0" smtClean="0">
                          <a:solidFill>
                            <a:schemeClr val="dk1"/>
                          </a:solidFill>
                          <a:effectLst/>
                          <a:latin typeface="+mn-lt"/>
                          <a:ea typeface="+mn-ea"/>
                          <a:cs typeface="+mn-cs"/>
                        </a:rPr>
                        <a:t>West Java, Indonesia</a:t>
                      </a:r>
                      <a:endParaRPr lang="zh-CN" altLang="en-US" sz="2000" dirty="0"/>
                    </a:p>
                  </a:txBody>
                  <a:tcPr/>
                </a:tc>
                <a:extLst>
                  <a:ext uri="{0D108BD9-81ED-4DB2-BD59-A6C34878D82A}">
                    <a16:rowId xmlns:a16="http://schemas.microsoft.com/office/drawing/2014/main" val="1840860695"/>
                  </a:ext>
                </a:extLst>
              </a:tr>
              <a:tr h="549035">
                <a:tc>
                  <a:txBody>
                    <a:bodyPr/>
                    <a:lstStyle/>
                    <a:p>
                      <a:pPr algn="ctr"/>
                      <a:r>
                        <a:rPr lang="fr-FR" altLang="zh-CN" sz="2000" kern="1200" dirty="0" smtClean="0">
                          <a:solidFill>
                            <a:schemeClr val="dk1"/>
                          </a:solidFill>
                          <a:effectLst/>
                          <a:latin typeface="+mn-lt"/>
                          <a:ea typeface="+mn-ea"/>
                          <a:cs typeface="+mn-cs"/>
                        </a:rPr>
                        <a:t>Yusuf Vohra</a:t>
                      </a:r>
                      <a:endParaRPr lang="zh-CN" altLang="en-US" sz="2000" dirty="0"/>
                    </a:p>
                  </a:txBody>
                  <a:tcPr/>
                </a:tc>
                <a:tc>
                  <a:txBody>
                    <a:bodyPr/>
                    <a:lstStyle/>
                    <a:p>
                      <a:pPr algn="ctr"/>
                      <a:r>
                        <a:rPr lang="en-GB" altLang="zh-CN" sz="2000" kern="1200" dirty="0" smtClean="0">
                          <a:solidFill>
                            <a:schemeClr val="dk1"/>
                          </a:solidFill>
                          <a:effectLst/>
                          <a:latin typeface="+mn-lt"/>
                          <a:ea typeface="+mn-ea"/>
                          <a:cs typeface="+mn-cs"/>
                        </a:rPr>
                        <a:t>Jai Research Foundation</a:t>
                      </a:r>
                      <a:endParaRPr lang="zh-CN" altLang="zh-CN" sz="2000" kern="1200" dirty="0">
                        <a:solidFill>
                          <a:schemeClr val="dk1"/>
                        </a:solidFill>
                        <a:effectLst/>
                        <a:latin typeface="+mn-lt"/>
                        <a:ea typeface="+mn-ea"/>
                        <a:cs typeface="+mn-cs"/>
                      </a:endParaRPr>
                    </a:p>
                  </a:txBody>
                  <a:tcPr/>
                </a:tc>
                <a:tc>
                  <a:txBody>
                    <a:bodyPr/>
                    <a:lstStyle/>
                    <a:p>
                      <a:pPr algn="ctr"/>
                      <a:r>
                        <a:rPr lang="en-GB" altLang="zh-CN" sz="2000" kern="1200" dirty="0" smtClean="0">
                          <a:solidFill>
                            <a:schemeClr val="dk1"/>
                          </a:solidFill>
                          <a:effectLst/>
                          <a:latin typeface="+mn-lt"/>
                          <a:ea typeface="+mn-ea"/>
                          <a:cs typeface="+mn-cs"/>
                        </a:rPr>
                        <a:t>Gujarat, India</a:t>
                      </a:r>
                      <a:endParaRPr lang="zh-CN" altLang="en-US" sz="2000" dirty="0"/>
                    </a:p>
                  </a:txBody>
                  <a:tcPr/>
                </a:tc>
                <a:extLst>
                  <a:ext uri="{0D108BD9-81ED-4DB2-BD59-A6C34878D82A}">
                    <a16:rowId xmlns:a16="http://schemas.microsoft.com/office/drawing/2014/main" val="1879851958"/>
                  </a:ext>
                </a:extLst>
              </a:tr>
            </a:tbl>
          </a:graphicData>
        </a:graphic>
      </p:graphicFrame>
      <p:sp>
        <p:nvSpPr>
          <p:cNvPr id="6" name="矩形 5"/>
          <p:cNvSpPr/>
          <p:nvPr/>
        </p:nvSpPr>
        <p:spPr>
          <a:xfrm>
            <a:off x="463854" y="5589895"/>
            <a:ext cx="10481732" cy="707886"/>
          </a:xfrm>
          <a:prstGeom prst="rect">
            <a:avLst/>
          </a:prstGeom>
        </p:spPr>
        <p:txBody>
          <a:bodyPr wrap="square">
            <a:spAutoFit/>
          </a:bodyPr>
          <a:lstStyle/>
          <a:p>
            <a:r>
              <a:rPr lang="en-US" altLang="zh-CN" sz="2000" dirty="0"/>
              <a:t>Participants are listed in random sequence, lab numbers in the result tables were assigned </a:t>
            </a:r>
            <a:r>
              <a:rPr lang="en-US" altLang="zh-CN" sz="2000" dirty="0" smtClean="0"/>
              <a:t>in sequence </a:t>
            </a:r>
            <a:r>
              <a:rPr lang="en-US" altLang="zh-CN" sz="2000" dirty="0"/>
              <a:t>of result receipt. </a:t>
            </a:r>
            <a:endParaRPr lang="zh-CN" altLang="zh-CN" sz="2000" dirty="0"/>
          </a:p>
        </p:txBody>
      </p:sp>
    </p:spTree>
    <p:extLst>
      <p:ext uri="{BB962C8B-B14F-4D97-AF65-F5344CB8AC3E}">
        <p14:creationId xmlns:p14="http://schemas.microsoft.com/office/powerpoint/2010/main" val="1970172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GENERAL </a:t>
            </a:r>
            <a:r>
              <a:rPr lang="en-US" altLang="zh-CN" dirty="0"/>
              <a:t>INFORMATION</a:t>
            </a:r>
          </a:p>
        </p:txBody>
      </p:sp>
      <p:sp>
        <p:nvSpPr>
          <p:cNvPr id="3" name="内容占位符 2"/>
          <p:cNvSpPr>
            <a:spLocks noGrp="1"/>
          </p:cNvSpPr>
          <p:nvPr>
            <p:ph idx="1"/>
          </p:nvPr>
        </p:nvSpPr>
        <p:spPr>
          <a:xfrm>
            <a:off x="677334" y="1587483"/>
            <a:ext cx="11078633" cy="4829175"/>
          </a:xfrm>
        </p:spPr>
        <p:txBody>
          <a:bodyPr>
            <a:normAutofit/>
          </a:bodyPr>
          <a:lstStyle/>
          <a:p>
            <a:r>
              <a:rPr lang="en-US" altLang="zh-CN" dirty="0"/>
              <a:t>Chemical </a:t>
            </a:r>
            <a:r>
              <a:rPr lang="en-US" altLang="zh-CN" dirty="0" smtClean="0"/>
              <a:t>name: </a:t>
            </a:r>
            <a:r>
              <a:rPr lang="en-US" altLang="zh-CN" dirty="0"/>
              <a:t>Ethyl (R)-2-[4-(</a:t>
            </a:r>
            <a:r>
              <a:rPr lang="en-US" altLang="zh-CN" dirty="0" smtClean="0"/>
              <a:t>6-Chloroquinoxalin-2-yloxy)</a:t>
            </a:r>
            <a:r>
              <a:rPr lang="en-US" altLang="zh-CN" dirty="0" err="1" smtClean="0"/>
              <a:t>phenoxy</a:t>
            </a:r>
            <a:r>
              <a:rPr lang="en-US" altLang="zh-CN" dirty="0" smtClean="0"/>
              <a:t>]propionate</a:t>
            </a:r>
          </a:p>
          <a:p>
            <a:r>
              <a:rPr lang="en-US" altLang="zh-CN" dirty="0"/>
              <a:t> ISO common </a:t>
            </a:r>
            <a:r>
              <a:rPr lang="en-US" altLang="zh-CN" dirty="0" smtClean="0"/>
              <a:t>name: </a:t>
            </a:r>
            <a:r>
              <a:rPr lang="en-US" altLang="zh-CN" dirty="0" err="1" smtClean="0"/>
              <a:t>Quizalofop</a:t>
            </a:r>
            <a:r>
              <a:rPr lang="en-US" altLang="zh-CN" dirty="0" smtClean="0"/>
              <a:t>-P-ethyl</a:t>
            </a:r>
          </a:p>
          <a:p>
            <a:r>
              <a:rPr lang="en-US" altLang="zh-CN" dirty="0" smtClean="0"/>
              <a:t>CAS No.:100646-51-3</a:t>
            </a:r>
          </a:p>
          <a:p>
            <a:r>
              <a:rPr lang="en-US" altLang="zh-CN" dirty="0" smtClean="0"/>
              <a:t>Structure:</a:t>
            </a:r>
          </a:p>
          <a:p>
            <a:r>
              <a:rPr lang="en-US" altLang="zh-CN" dirty="0" smtClean="0"/>
              <a:t>Molecular mass: </a:t>
            </a:r>
            <a:r>
              <a:rPr lang="en-US" altLang="zh-CN" dirty="0"/>
              <a:t>372.8 </a:t>
            </a:r>
            <a:endParaRPr lang="en-US" altLang="zh-CN" dirty="0" smtClean="0"/>
          </a:p>
          <a:p>
            <a:r>
              <a:rPr lang="en-US" altLang="zh-CN" dirty="0" err="1"/>
              <a:t>M</a:t>
            </a:r>
            <a:r>
              <a:rPr lang="en-US" altLang="zh-CN" dirty="0" err="1" smtClean="0"/>
              <a:t>.p</a:t>
            </a:r>
            <a:r>
              <a:rPr lang="en-US" altLang="zh-CN" dirty="0"/>
              <a:t>. 76.1~77.1 °C </a:t>
            </a:r>
            <a:endParaRPr lang="en-US" altLang="zh-CN" dirty="0" smtClean="0"/>
          </a:p>
          <a:p>
            <a:r>
              <a:rPr lang="en-US" altLang="zh-CN" dirty="0"/>
              <a:t>Empirical formula: </a:t>
            </a:r>
            <a:r>
              <a:rPr lang="en-US" altLang="zh-CN" dirty="0" smtClean="0">
                <a:latin typeface="等线" panose="02010600030101010101" pitchFamily="2" charset="-122"/>
                <a:cs typeface="Times New Roman" panose="02020603050405020304" pitchFamily="18" charset="0"/>
              </a:rPr>
              <a:t>C</a:t>
            </a:r>
            <a:r>
              <a:rPr lang="en-US" altLang="zh-CN" baseline="-25000" dirty="0" smtClean="0">
                <a:latin typeface="等线" panose="02010600030101010101" pitchFamily="2" charset="-122"/>
                <a:cs typeface="Times New Roman" panose="02020603050405020304" pitchFamily="18" charset="0"/>
              </a:rPr>
              <a:t>19</a:t>
            </a:r>
            <a:r>
              <a:rPr lang="en-US" altLang="zh-CN" dirty="0" smtClean="0">
                <a:latin typeface="等线" panose="02010600030101010101" pitchFamily="2" charset="-122"/>
                <a:cs typeface="Times New Roman" panose="02020603050405020304" pitchFamily="18" charset="0"/>
              </a:rPr>
              <a:t>H</a:t>
            </a:r>
            <a:r>
              <a:rPr lang="en-US" altLang="zh-CN" baseline="-25000" dirty="0" smtClean="0">
                <a:latin typeface="等线" panose="02010600030101010101" pitchFamily="2" charset="-122"/>
                <a:cs typeface="Times New Roman" panose="02020603050405020304" pitchFamily="18" charset="0"/>
              </a:rPr>
              <a:t>17</a:t>
            </a:r>
            <a:r>
              <a:rPr lang="en-US" altLang="zh-CN" dirty="0" smtClean="0">
                <a:latin typeface="等线" panose="02010600030101010101" pitchFamily="2" charset="-122"/>
                <a:cs typeface="Times New Roman" panose="02020603050405020304" pitchFamily="18" charset="0"/>
              </a:rPr>
              <a:t>ClN</a:t>
            </a:r>
            <a:r>
              <a:rPr lang="en-US" altLang="zh-CN" baseline="-25000" dirty="0" smtClean="0">
                <a:latin typeface="等线" panose="02010600030101010101" pitchFamily="2" charset="-122"/>
                <a:cs typeface="Times New Roman" panose="02020603050405020304" pitchFamily="18" charset="0"/>
              </a:rPr>
              <a:t>2</a:t>
            </a:r>
            <a:r>
              <a:rPr lang="en-US" altLang="zh-CN" dirty="0" smtClean="0">
                <a:latin typeface="等线" panose="02010600030101010101" pitchFamily="2" charset="-122"/>
                <a:cs typeface="Times New Roman" panose="02020603050405020304" pitchFamily="18" charset="0"/>
              </a:rPr>
              <a:t>O</a:t>
            </a:r>
            <a:r>
              <a:rPr lang="en-US" altLang="zh-CN" baseline="-25000" dirty="0" smtClean="0">
                <a:latin typeface="等线" panose="02010600030101010101" pitchFamily="2" charset="-122"/>
                <a:cs typeface="Times New Roman" panose="02020603050405020304" pitchFamily="18" charset="0"/>
              </a:rPr>
              <a:t>4</a:t>
            </a:r>
            <a:endParaRPr lang="en-US" altLang="zh-CN" dirty="0" smtClean="0"/>
          </a:p>
          <a:p>
            <a:r>
              <a:rPr lang="en-US" altLang="zh-CN" dirty="0" smtClean="0"/>
              <a:t>Solubility:</a:t>
            </a:r>
          </a:p>
          <a:p>
            <a:pPr marL="0" indent="0">
              <a:buNone/>
            </a:pPr>
            <a:r>
              <a:rPr lang="en-US" altLang="zh-CN" dirty="0"/>
              <a:t> </a:t>
            </a:r>
            <a:r>
              <a:rPr lang="en-US" altLang="zh-CN" dirty="0" smtClean="0"/>
              <a:t>     </a:t>
            </a:r>
            <a:r>
              <a:rPr lang="en-US" altLang="zh-CN" dirty="0"/>
              <a:t>In water, </a:t>
            </a:r>
            <a:r>
              <a:rPr lang="en-US" altLang="zh-CN" dirty="0" smtClean="0"/>
              <a:t>6.1×</a:t>
            </a:r>
            <a:r>
              <a:rPr lang="en-US" altLang="zh-CN" dirty="0"/>
              <a:t>10</a:t>
            </a:r>
            <a:r>
              <a:rPr lang="en-US" altLang="zh-CN" baseline="30000" dirty="0"/>
              <a:t>-4</a:t>
            </a:r>
            <a:r>
              <a:rPr lang="en-US" altLang="zh-CN" dirty="0" smtClean="0"/>
              <a:t> </a:t>
            </a:r>
            <a:r>
              <a:rPr lang="en-US" altLang="zh-CN" dirty="0"/>
              <a:t>g/l at 20 °C, </a:t>
            </a:r>
            <a:r>
              <a:rPr lang="en-US" altLang="zh-CN" dirty="0" smtClean="0"/>
              <a:t>pH </a:t>
            </a:r>
            <a:r>
              <a:rPr lang="en-US" altLang="zh-CN" dirty="0"/>
              <a:t>5.0 – 7.0; Xylene, ethyl acetate and acetone &gt; 250 g/l, </a:t>
            </a:r>
            <a:endParaRPr lang="en-US" altLang="zh-CN" dirty="0" smtClean="0"/>
          </a:p>
          <a:p>
            <a:pPr marL="0" indent="0">
              <a:buNone/>
            </a:pPr>
            <a:r>
              <a:rPr lang="en-US" altLang="zh-CN" dirty="0"/>
              <a:t> </a:t>
            </a:r>
            <a:r>
              <a:rPr lang="en-US" altLang="zh-CN" dirty="0" smtClean="0"/>
              <a:t>    1,2-dichloroethane </a:t>
            </a:r>
            <a:r>
              <a:rPr lang="en-US" altLang="zh-CN" dirty="0"/>
              <a:t>&gt; 1000 g/l at 22 – 23 °C; methanol 34.87 g/l, n-heptane 7.168 g/l at 20 °C </a:t>
            </a:r>
            <a:endParaRPr lang="en-US" altLang="zh-CN" dirty="0" smtClean="0"/>
          </a:p>
          <a:p>
            <a:r>
              <a:rPr lang="en-US" altLang="zh-CN" dirty="0" smtClean="0"/>
              <a:t>Description</a:t>
            </a:r>
            <a:r>
              <a:rPr lang="en-US" altLang="zh-CN" dirty="0"/>
              <a:t>:</a:t>
            </a:r>
            <a:r>
              <a:rPr lang="en-US" altLang="zh-CN" dirty="0" smtClean="0"/>
              <a:t> </a:t>
            </a:r>
            <a:r>
              <a:rPr lang="en-US" altLang="zh-CN" dirty="0"/>
              <a:t>Off-white powder </a:t>
            </a:r>
            <a:endParaRPr lang="en-US" altLang="zh-CN" dirty="0" smtClean="0"/>
          </a:p>
          <a:p>
            <a:r>
              <a:rPr lang="en-US" altLang="zh-CN" dirty="0" smtClean="0"/>
              <a:t>Stability: </a:t>
            </a:r>
            <a:r>
              <a:rPr lang="en-US" altLang="zh-CN" dirty="0"/>
              <a:t>Stable at neutral and acidity condition. </a:t>
            </a:r>
            <a:endParaRPr lang="en-US" altLang="zh-CN" dirty="0" smtClean="0"/>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pic>
        <p:nvPicPr>
          <p:cNvPr id="6" name="图片 5"/>
          <p:cNvPicPr>
            <a:picLocks noChangeAspect="1"/>
          </p:cNvPicPr>
          <p:nvPr/>
        </p:nvPicPr>
        <p:blipFill>
          <a:blip r:embed="rId3"/>
          <a:stretch>
            <a:fillRect/>
          </a:stretch>
        </p:blipFill>
        <p:spPr>
          <a:xfrm>
            <a:off x="3845841" y="2668744"/>
            <a:ext cx="4538400" cy="1036983"/>
          </a:xfrm>
          <a:prstGeom prst="rect">
            <a:avLst/>
          </a:prstGeom>
        </p:spPr>
      </p:pic>
    </p:spTree>
    <p:extLst>
      <p:ext uri="{BB962C8B-B14F-4D97-AF65-F5344CB8AC3E}">
        <p14:creationId xmlns:p14="http://schemas.microsoft.com/office/powerpoint/2010/main" val="3647653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SAMPLES</a:t>
            </a:r>
            <a:endParaRPr lang="zh-CN" altLang="en-US" dirty="0"/>
          </a:p>
        </p:txBody>
      </p:sp>
      <p:sp>
        <p:nvSpPr>
          <p:cNvPr id="3" name="内容占位符 2"/>
          <p:cNvSpPr>
            <a:spLocks noGrp="1"/>
          </p:cNvSpPr>
          <p:nvPr>
            <p:ph idx="1"/>
          </p:nvPr>
        </p:nvSpPr>
        <p:spPr>
          <a:xfrm>
            <a:off x="677333" y="1756611"/>
            <a:ext cx="8996055" cy="4284751"/>
          </a:xfrm>
        </p:spPr>
        <p:txBody>
          <a:bodyPr>
            <a:normAutofit/>
          </a:bodyPr>
          <a:lstStyle/>
          <a:p>
            <a:r>
              <a:rPr lang="en-US" altLang="zh-CN" sz="2000" dirty="0"/>
              <a:t>The participants who completed the study are listed in section 1.</a:t>
            </a:r>
            <a:endParaRPr lang="zh-CN" altLang="zh-CN" sz="2000" dirty="0"/>
          </a:p>
          <a:p>
            <a:r>
              <a:rPr lang="en-US" altLang="zh-CN" sz="2000" dirty="0"/>
              <a:t>Five test samples, the analytical standard were sent to the participants</a:t>
            </a:r>
            <a:r>
              <a:rPr lang="en-US" altLang="zh-CN" sz="2000" dirty="0" smtClean="0"/>
              <a:t>:</a:t>
            </a:r>
          </a:p>
          <a:p>
            <a:pPr marL="0" indent="0">
              <a:buNone/>
            </a:pPr>
            <a:r>
              <a:rPr lang="en-US" altLang="zh-CN" sz="2000" dirty="0" smtClean="0"/>
              <a:t>     1</a:t>
            </a:r>
            <a:r>
              <a:rPr lang="en-US" altLang="zh-CN" sz="2000" dirty="0"/>
              <a:t>. TC (Sample A)</a:t>
            </a:r>
            <a:endParaRPr lang="zh-CN" altLang="zh-CN" sz="2000" dirty="0"/>
          </a:p>
          <a:p>
            <a:pPr marL="0" indent="0">
              <a:buNone/>
            </a:pPr>
            <a:r>
              <a:rPr lang="en-US" altLang="zh-CN" sz="2000" dirty="0" smtClean="0"/>
              <a:t>     2</a:t>
            </a:r>
            <a:r>
              <a:rPr lang="en-US" altLang="zh-CN" sz="2000" dirty="0"/>
              <a:t>. TC (Sample B)</a:t>
            </a:r>
            <a:endParaRPr lang="zh-CN" altLang="zh-CN" sz="2000" dirty="0"/>
          </a:p>
          <a:p>
            <a:pPr marL="0" indent="0">
              <a:buNone/>
            </a:pPr>
            <a:r>
              <a:rPr lang="en-US" altLang="zh-CN" sz="2000" dirty="0" smtClean="0"/>
              <a:t>     3</a:t>
            </a:r>
            <a:r>
              <a:rPr lang="en-US" altLang="zh-CN" sz="2000" dirty="0"/>
              <a:t>. EC formulation (Sample C)</a:t>
            </a:r>
            <a:endParaRPr lang="zh-CN" altLang="zh-CN" sz="2000" dirty="0"/>
          </a:p>
          <a:p>
            <a:pPr marL="0" indent="0">
              <a:buNone/>
            </a:pPr>
            <a:r>
              <a:rPr lang="en-US" altLang="zh-CN" sz="2000" dirty="0" smtClean="0"/>
              <a:t>     4</a:t>
            </a:r>
            <a:r>
              <a:rPr lang="en-US" altLang="zh-CN" sz="2000" dirty="0"/>
              <a:t>. EC formulation (Sample D)</a:t>
            </a:r>
            <a:endParaRPr lang="zh-CN" altLang="zh-CN" sz="2000" dirty="0"/>
          </a:p>
          <a:p>
            <a:pPr marL="0" indent="0">
              <a:buNone/>
            </a:pPr>
            <a:r>
              <a:rPr lang="en-US" altLang="zh-CN" sz="2000" dirty="0" smtClean="0"/>
              <a:t>     5</a:t>
            </a:r>
            <a:r>
              <a:rPr lang="en-US" altLang="zh-CN" sz="2000" dirty="0"/>
              <a:t>. EC formulation (Sample E</a:t>
            </a:r>
            <a:r>
              <a:rPr lang="en-US" altLang="zh-CN" sz="2000" dirty="0" smtClean="0"/>
              <a:t>)</a:t>
            </a:r>
          </a:p>
          <a:p>
            <a:pPr marL="0" indent="0">
              <a:buNone/>
            </a:pPr>
            <a:endParaRPr lang="en-US" altLang="zh-CN" sz="2000" dirty="0" smtClean="0"/>
          </a:p>
          <a:p>
            <a:r>
              <a:rPr lang="en-US" altLang="zh-CN" sz="2000" dirty="0" err="1"/>
              <a:t>Quizalofop</a:t>
            </a:r>
            <a:r>
              <a:rPr lang="en-US" altLang="zh-CN" sz="2000" dirty="0"/>
              <a:t>-p-ethyl analytical standard, 99.3 % purity.</a:t>
            </a:r>
            <a:endParaRPr lang="zh-CN" altLang="zh-CN" sz="2000" dirty="0"/>
          </a:p>
          <a:p>
            <a:r>
              <a:rPr lang="en-US" altLang="zh-CN" sz="2000" dirty="0"/>
              <a:t>17 participants sent back their results in time</a:t>
            </a:r>
            <a:r>
              <a:rPr lang="en-US" altLang="zh-CN" sz="2000" dirty="0" smtClean="0"/>
              <a:t>.</a:t>
            </a:r>
          </a:p>
          <a:p>
            <a:endParaRPr lang="zh-CN" altLang="zh-CN" dirty="0"/>
          </a:p>
          <a:p>
            <a:endParaRPr lang="en-US" altLang="zh-CN" sz="2400" dirty="0" smtClean="0"/>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Tree>
    <p:extLst>
      <p:ext uri="{BB962C8B-B14F-4D97-AF65-F5344CB8AC3E}">
        <p14:creationId xmlns:p14="http://schemas.microsoft.com/office/powerpoint/2010/main" val="26755505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METHOD</a:t>
            </a:r>
            <a:endParaRPr lang="en-US" altLang="zh-CN" dirty="0"/>
          </a:p>
        </p:txBody>
      </p:sp>
      <p:sp>
        <p:nvSpPr>
          <p:cNvPr id="3" name="内容占位符 2"/>
          <p:cNvSpPr>
            <a:spLocks noGrp="1"/>
          </p:cNvSpPr>
          <p:nvPr>
            <p:ph idx="1"/>
          </p:nvPr>
        </p:nvSpPr>
        <p:spPr>
          <a:xfrm>
            <a:off x="677334" y="2160589"/>
            <a:ext cx="9575030" cy="4312400"/>
          </a:xfrm>
        </p:spPr>
        <p:txBody>
          <a:bodyPr>
            <a:normAutofit/>
          </a:bodyPr>
          <a:lstStyle/>
          <a:p>
            <a:r>
              <a:rPr lang="en-US" altLang="zh-CN" sz="2000" b="1" dirty="0" smtClean="0"/>
              <a:t>1. Scope</a:t>
            </a:r>
          </a:p>
          <a:p>
            <a:pPr marL="0" indent="0">
              <a:buNone/>
            </a:pPr>
            <a:r>
              <a:rPr lang="en-US" altLang="zh-CN" sz="2000" dirty="0" smtClean="0"/>
              <a:t>      The </a:t>
            </a:r>
            <a:r>
              <a:rPr lang="en-US" altLang="zh-CN" sz="2000" dirty="0"/>
              <a:t>content of </a:t>
            </a:r>
            <a:r>
              <a:rPr lang="en-US" altLang="zh-CN" sz="2000" dirty="0" err="1"/>
              <a:t>Quizalofop</a:t>
            </a:r>
            <a:r>
              <a:rPr lang="en-US" altLang="zh-CN" sz="2000" dirty="0"/>
              <a:t>-p-ethyl is determined in technical material and </a:t>
            </a:r>
            <a:r>
              <a:rPr lang="en-US" altLang="zh-CN" sz="2000" dirty="0" smtClean="0"/>
              <a:t> </a:t>
            </a:r>
            <a:r>
              <a:rPr lang="en-US" altLang="zh-CN" sz="2000" dirty="0" err="1" smtClean="0"/>
              <a:t>emulsifiable</a:t>
            </a:r>
            <a:r>
              <a:rPr lang="en-US" altLang="zh-CN" sz="2000" dirty="0" smtClean="0"/>
              <a:t> </a:t>
            </a:r>
            <a:r>
              <a:rPr lang="en-US" altLang="zh-CN" sz="2000" dirty="0"/>
              <a:t>concentrate products</a:t>
            </a:r>
            <a:r>
              <a:rPr lang="en-US" altLang="zh-CN" sz="2000" dirty="0" smtClean="0"/>
              <a:t>.</a:t>
            </a:r>
          </a:p>
          <a:p>
            <a:r>
              <a:rPr lang="en-US" altLang="zh-CN" sz="2000" b="1" dirty="0" smtClean="0"/>
              <a:t>2.Principle</a:t>
            </a:r>
          </a:p>
          <a:p>
            <a:pPr marL="0" indent="0">
              <a:buNone/>
            </a:pPr>
            <a:r>
              <a:rPr lang="en-US" altLang="zh-CN" sz="2000" dirty="0" smtClean="0"/>
              <a:t>     The </a:t>
            </a:r>
            <a:r>
              <a:rPr lang="en-US" altLang="zh-CN" sz="2000" dirty="0" err="1"/>
              <a:t>Quizalofop</a:t>
            </a:r>
            <a:r>
              <a:rPr lang="en-US" altLang="zh-CN" sz="2000" dirty="0"/>
              <a:t>-p-ethyl content of the samples is determined by normal phase HPLC on chiral column using UV detector at 237nm and external standardization.</a:t>
            </a:r>
            <a:endParaRPr lang="zh-CN" altLang="zh-CN" sz="2000" dirty="0"/>
          </a:p>
          <a:p>
            <a:r>
              <a:rPr lang="en-US" altLang="zh-CN" sz="2000" b="1" dirty="0" smtClean="0"/>
              <a:t>3.Procedure</a:t>
            </a:r>
          </a:p>
          <a:p>
            <a:pPr marL="0" indent="0">
              <a:buNone/>
            </a:pPr>
            <a:r>
              <a:rPr lang="en-US" altLang="zh-CN" sz="2000" dirty="0" smtClean="0"/>
              <a:t>     The </a:t>
            </a:r>
            <a:r>
              <a:rPr lang="en-US" altLang="zh-CN" sz="2000" dirty="0"/>
              <a:t>samples were analyzed on two different days, each day involving duplicate injections of duplicate weights. Both test and reference solutions were freshly prepared on each day. </a:t>
            </a:r>
            <a:endParaRPr lang="zh-CN" altLang="zh-CN" sz="2000" dirty="0"/>
          </a:p>
          <a:p>
            <a:endParaRPr lang="zh-CN" altLang="en-US" dirty="0"/>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spTree>
    <p:extLst>
      <p:ext uri="{BB962C8B-B14F-4D97-AF65-F5344CB8AC3E}">
        <p14:creationId xmlns:p14="http://schemas.microsoft.com/office/powerpoint/2010/main" val="2771027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REMARKS OF THE PARTICIPANTS</a:t>
            </a:r>
          </a:p>
        </p:txBody>
      </p:sp>
      <p:sp>
        <p:nvSpPr>
          <p:cNvPr id="3" name="内容占位符 2"/>
          <p:cNvSpPr>
            <a:spLocks noGrp="1"/>
          </p:cNvSpPr>
          <p:nvPr>
            <p:ph idx="1"/>
          </p:nvPr>
        </p:nvSpPr>
        <p:spPr>
          <a:xfrm>
            <a:off x="677334" y="1526402"/>
            <a:ext cx="9119809" cy="783661"/>
          </a:xfrm>
        </p:spPr>
        <p:txBody>
          <a:bodyPr>
            <a:normAutofit/>
          </a:bodyPr>
          <a:lstStyle/>
          <a:p>
            <a:pPr marL="0" indent="0">
              <a:buNone/>
            </a:pPr>
            <a:r>
              <a:rPr lang="en-US" altLang="zh-CN" dirty="0"/>
              <a:t>Several participants made comments about the performance of the method and noted deviations from the method:</a:t>
            </a:r>
            <a:endParaRPr lang="zh-CN" altLang="zh-CN" dirty="0"/>
          </a:p>
          <a:p>
            <a:pPr marL="0" indent="0">
              <a:buNone/>
            </a:pPr>
            <a:endParaRPr lang="zh-CN" altLang="zh-CN" dirty="0"/>
          </a:p>
        </p:txBody>
      </p:sp>
      <p:pic>
        <p:nvPicPr>
          <p:cNvPr id="4" name="Picture 4" descr="图片1"/>
          <p:cNvPicPr>
            <a:picLocks noChangeAspect="1" noChangeArrowheads="1"/>
          </p:cNvPicPr>
          <p:nvPr/>
        </p:nvPicPr>
        <p:blipFill>
          <a:blip r:embed="rId2" cstate="print"/>
          <a:srcRect/>
          <a:stretch>
            <a:fillRect/>
          </a:stretch>
        </p:blipFill>
        <p:spPr bwMode="auto">
          <a:xfrm>
            <a:off x="10775296" y="300543"/>
            <a:ext cx="997604" cy="727363"/>
          </a:xfrm>
          <a:prstGeom prst="rect">
            <a:avLst/>
          </a:prstGeom>
          <a:noFill/>
          <a:ln w="9525">
            <a:noFill/>
            <a:miter lim="800000"/>
            <a:headEnd/>
            <a:tailEnd/>
          </a:ln>
        </p:spPr>
      </p:pic>
      <p:sp>
        <p:nvSpPr>
          <p:cNvPr id="5" name="文本框 4"/>
          <p:cNvSpPr txBox="1"/>
          <p:nvPr/>
        </p:nvSpPr>
        <p:spPr>
          <a:xfrm>
            <a:off x="10252364" y="1092488"/>
            <a:ext cx="1939636" cy="369332"/>
          </a:xfrm>
          <a:prstGeom prst="rect">
            <a:avLst/>
          </a:prstGeom>
          <a:noFill/>
        </p:spPr>
        <p:txBody>
          <a:bodyPr wrap="square" rtlCol="0">
            <a:spAutoFit/>
          </a:bodyPr>
          <a:lstStyle/>
          <a:p>
            <a:r>
              <a:rPr lang="en-US" altLang="zh-CN" dirty="0" err="1" smtClean="0"/>
              <a:t>Fengle</a:t>
            </a:r>
            <a:r>
              <a:rPr lang="en-US" altLang="zh-CN" dirty="0" smtClean="0"/>
              <a:t> </a:t>
            </a:r>
            <a:r>
              <a:rPr lang="en-US" altLang="zh-CN" dirty="0" err="1" smtClean="0"/>
              <a:t>Agrochem</a:t>
            </a:r>
            <a:endParaRPr lang="zh-CN" altLang="en-US" dirty="0"/>
          </a:p>
        </p:txBody>
      </p:sp>
      <p:graphicFrame>
        <p:nvGraphicFramePr>
          <p:cNvPr id="6" name="表格 5"/>
          <p:cNvGraphicFramePr>
            <a:graphicFrameLocks noGrp="1"/>
          </p:cNvGraphicFramePr>
          <p:nvPr>
            <p:extLst>
              <p:ext uri="{D42A27DB-BD31-4B8C-83A1-F6EECF244321}">
                <p14:modId xmlns:p14="http://schemas.microsoft.com/office/powerpoint/2010/main" val="1645657259"/>
              </p:ext>
            </p:extLst>
          </p:nvPr>
        </p:nvGraphicFramePr>
        <p:xfrm>
          <a:off x="677335" y="2310063"/>
          <a:ext cx="9575029" cy="4211320"/>
        </p:xfrm>
        <a:graphic>
          <a:graphicData uri="http://schemas.openxmlformats.org/drawingml/2006/table">
            <a:tbl>
              <a:tblPr firstRow="1" bandRow="1">
                <a:tableStyleId>{5C22544A-7EE6-4342-B048-85BDC9FD1C3A}</a:tableStyleId>
              </a:tblPr>
              <a:tblGrid>
                <a:gridCol w="1760740">
                  <a:extLst>
                    <a:ext uri="{9D8B030D-6E8A-4147-A177-3AD203B41FA5}">
                      <a16:colId xmlns:a16="http://schemas.microsoft.com/office/drawing/2014/main" val="3039341179"/>
                    </a:ext>
                  </a:extLst>
                </a:gridCol>
                <a:gridCol w="4622613">
                  <a:extLst>
                    <a:ext uri="{9D8B030D-6E8A-4147-A177-3AD203B41FA5}">
                      <a16:colId xmlns:a16="http://schemas.microsoft.com/office/drawing/2014/main" val="560312646"/>
                    </a:ext>
                  </a:extLst>
                </a:gridCol>
                <a:gridCol w="3191676">
                  <a:extLst>
                    <a:ext uri="{9D8B030D-6E8A-4147-A177-3AD203B41FA5}">
                      <a16:colId xmlns:a16="http://schemas.microsoft.com/office/drawing/2014/main" val="1065550721"/>
                    </a:ext>
                  </a:extLst>
                </a:gridCol>
              </a:tblGrid>
              <a:tr h="370840">
                <a:tc>
                  <a:txBody>
                    <a:bodyPr/>
                    <a:lstStyle/>
                    <a:p>
                      <a:pPr algn="ctr"/>
                      <a:r>
                        <a:rPr lang="en-US" altLang="zh-CN" dirty="0" smtClean="0"/>
                        <a:t>Laboratory</a:t>
                      </a:r>
                      <a:endParaRPr lang="zh-CN" altLang="en-US" dirty="0"/>
                    </a:p>
                  </a:txBody>
                  <a:tcPr/>
                </a:tc>
                <a:tc>
                  <a:txBody>
                    <a:bodyPr/>
                    <a:lstStyle/>
                    <a:p>
                      <a:pPr algn="ctr"/>
                      <a:r>
                        <a:rPr lang="en-US" altLang="zh-CN" dirty="0" smtClean="0"/>
                        <a:t>Column</a:t>
                      </a:r>
                      <a:endParaRPr lang="zh-CN" altLang="en-US" dirty="0"/>
                    </a:p>
                  </a:txBody>
                  <a:tcPr/>
                </a:tc>
                <a:tc>
                  <a:txBody>
                    <a:bodyPr/>
                    <a:lstStyle/>
                    <a:p>
                      <a:pPr algn="ctr"/>
                      <a:r>
                        <a:rPr lang="en-US" altLang="zh-CN" dirty="0" smtClean="0"/>
                        <a:t>Remarks</a:t>
                      </a:r>
                      <a:endParaRPr lang="zh-CN" altLang="en-US" dirty="0"/>
                    </a:p>
                  </a:txBody>
                  <a:tcPr/>
                </a:tc>
                <a:extLst>
                  <a:ext uri="{0D108BD9-81ED-4DB2-BD59-A6C34878D82A}">
                    <a16:rowId xmlns:a16="http://schemas.microsoft.com/office/drawing/2014/main" val="1872601573"/>
                  </a:ext>
                </a:extLst>
              </a:tr>
              <a:tr h="370840">
                <a:tc>
                  <a:txBody>
                    <a:bodyPr/>
                    <a:lstStyle/>
                    <a:p>
                      <a:pPr algn="ctr"/>
                      <a:r>
                        <a:rPr lang="en-US" altLang="zh-CN" dirty="0" smtClean="0"/>
                        <a:t>Lab 1</a:t>
                      </a:r>
                      <a:endParaRPr lang="zh-CN" altLang="en-US" dirty="0"/>
                    </a:p>
                  </a:txBody>
                  <a:tcPr/>
                </a:tc>
                <a:tc>
                  <a:txBody>
                    <a:bodyPr/>
                    <a:lstStyle/>
                    <a:p>
                      <a:pPr algn="ctr"/>
                      <a:r>
                        <a:rPr lang="zh-CN" altLang="zh-CN" sz="1800" kern="1200" dirty="0" smtClean="0">
                          <a:solidFill>
                            <a:schemeClr val="dk1"/>
                          </a:solidFill>
                          <a:effectLst/>
                          <a:latin typeface="+mn-lt"/>
                          <a:ea typeface="+mn-ea"/>
                          <a:cs typeface="+mn-cs"/>
                        </a:rPr>
                        <a:t> </a:t>
                      </a:r>
                      <a:r>
                        <a:rPr lang="en-GB" altLang="zh-CN" sz="1800" kern="1200" dirty="0" err="1" smtClean="0">
                          <a:solidFill>
                            <a:schemeClr val="dk1"/>
                          </a:solidFill>
                          <a:effectLst/>
                          <a:latin typeface="+mn-lt"/>
                          <a:ea typeface="+mn-ea"/>
                          <a:cs typeface="+mn-cs"/>
                        </a:rPr>
                        <a:t>Diacel</a:t>
                      </a:r>
                      <a:r>
                        <a:rPr lang="en-GB" altLang="zh-CN" sz="1800" kern="1200" dirty="0" smtClean="0">
                          <a:solidFill>
                            <a:schemeClr val="dk1"/>
                          </a:solidFill>
                          <a:effectLst/>
                          <a:latin typeface="+mn-lt"/>
                          <a:ea typeface="+mn-ea"/>
                          <a:cs typeface="+mn-cs"/>
                        </a:rPr>
                        <a:t>, Dimensions: 4.6 x 250mm, </a:t>
                      </a:r>
                      <a:r>
                        <a:rPr lang="en-GB" altLang="zh-CN" sz="1800" kern="1200" dirty="0" err="1" smtClean="0">
                          <a:solidFill>
                            <a:schemeClr val="dk1"/>
                          </a:solidFill>
                          <a:effectLst/>
                          <a:latin typeface="+mn-lt"/>
                          <a:ea typeface="+mn-ea"/>
                          <a:cs typeface="+mn-cs"/>
                        </a:rPr>
                        <a:t>Chiralcel</a:t>
                      </a:r>
                      <a:r>
                        <a:rPr lang="en-GB" altLang="zh-CN" sz="1800" kern="1200" dirty="0" smtClean="0">
                          <a:solidFill>
                            <a:schemeClr val="dk1"/>
                          </a:solidFill>
                          <a:effectLst/>
                          <a:latin typeface="+mn-lt"/>
                          <a:ea typeface="+mn-ea"/>
                          <a:cs typeface="+mn-cs"/>
                        </a:rPr>
                        <a:t> AD-H, 5µm, Serial No: ADH0CE-XI076</a:t>
                      </a:r>
                      <a:endParaRPr lang="zh-CN" altLang="en-US" dirty="0"/>
                    </a:p>
                  </a:txBody>
                  <a:tcPr/>
                </a:tc>
                <a:tc>
                  <a:txBody>
                    <a:bodyPr/>
                    <a:lstStyle/>
                    <a:p>
                      <a:pPr algn="ctr"/>
                      <a:r>
                        <a:rPr lang="zh-CN" altLang="zh-CN" sz="1800" kern="1200" dirty="0" smtClean="0">
                          <a:solidFill>
                            <a:schemeClr val="dk1"/>
                          </a:solidFill>
                          <a:effectLst/>
                          <a:latin typeface="+mn-lt"/>
                          <a:ea typeface="+mn-ea"/>
                          <a:cs typeface="+mn-cs"/>
                        </a:rPr>
                        <a:t> </a:t>
                      </a:r>
                      <a:r>
                        <a:rPr lang="en-GB" altLang="zh-CN" sz="1800" kern="1200" dirty="0" smtClean="0">
                          <a:solidFill>
                            <a:schemeClr val="dk1"/>
                          </a:solidFill>
                          <a:effectLst/>
                          <a:latin typeface="+mn-lt"/>
                          <a:ea typeface="+mn-ea"/>
                          <a:cs typeface="+mn-cs"/>
                        </a:rPr>
                        <a:t>Injection volume changed from 1.5µ</a:t>
                      </a:r>
                      <a:r>
                        <a:rPr lang="fr-FR" altLang="zh-CN" sz="1800" kern="1200" dirty="0" smtClean="0">
                          <a:solidFill>
                            <a:schemeClr val="dk1"/>
                          </a:solidFill>
                          <a:effectLst/>
                          <a:latin typeface="+mn-lt"/>
                          <a:ea typeface="+mn-ea"/>
                          <a:cs typeface="+mn-cs"/>
                        </a:rPr>
                        <a:t>L to 3</a:t>
                      </a:r>
                      <a:r>
                        <a:rPr lang="en-GB" altLang="zh-CN" sz="1800" kern="1200" dirty="0" smtClean="0">
                          <a:solidFill>
                            <a:schemeClr val="dk1"/>
                          </a:solidFill>
                          <a:effectLst/>
                          <a:latin typeface="+mn-lt"/>
                          <a:ea typeface="+mn-ea"/>
                          <a:cs typeface="+mn-cs"/>
                        </a:rPr>
                        <a:t>µ</a:t>
                      </a:r>
                      <a:r>
                        <a:rPr lang="fr-FR" altLang="zh-CN" sz="1800" kern="1200" dirty="0" smtClean="0">
                          <a:solidFill>
                            <a:schemeClr val="dk1"/>
                          </a:solidFill>
                          <a:effectLst/>
                          <a:latin typeface="+mn-lt"/>
                          <a:ea typeface="+mn-ea"/>
                          <a:cs typeface="+mn-cs"/>
                        </a:rPr>
                        <a:t>L.</a:t>
                      </a:r>
                      <a:endParaRPr lang="zh-CN" altLang="en-US" dirty="0"/>
                    </a:p>
                  </a:txBody>
                  <a:tcPr/>
                </a:tc>
                <a:extLst>
                  <a:ext uri="{0D108BD9-81ED-4DB2-BD59-A6C34878D82A}">
                    <a16:rowId xmlns:a16="http://schemas.microsoft.com/office/drawing/2014/main" val="3863697062"/>
                  </a:ext>
                </a:extLst>
              </a:tr>
              <a:tr h="370840">
                <a:tc>
                  <a:txBody>
                    <a:bodyPr/>
                    <a:lstStyle/>
                    <a:p>
                      <a:pPr algn="ctr"/>
                      <a:r>
                        <a:rPr lang="en-US" altLang="zh-CN" dirty="0" smtClean="0"/>
                        <a:t>Lab 2</a:t>
                      </a:r>
                      <a:endParaRPr lang="zh-CN" altLang="en-US"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altLang="zh-CN" sz="1800" kern="1200" dirty="0" err="1" smtClean="0">
                          <a:solidFill>
                            <a:schemeClr val="dk1"/>
                          </a:solidFill>
                          <a:effectLst/>
                          <a:latin typeface="+mn-lt"/>
                          <a:ea typeface="+mn-ea"/>
                          <a:cs typeface="+mn-cs"/>
                        </a:rPr>
                        <a:t>Chiralcel</a:t>
                      </a:r>
                      <a:r>
                        <a:rPr lang="en-GB" altLang="zh-CN" sz="1800" kern="1200" dirty="0" smtClean="0">
                          <a:solidFill>
                            <a:schemeClr val="dk1"/>
                          </a:solidFill>
                          <a:effectLst/>
                          <a:latin typeface="+mn-lt"/>
                          <a:ea typeface="+mn-ea"/>
                          <a:cs typeface="+mn-cs"/>
                        </a:rPr>
                        <a:t> AD-H, 250mm x 4.6 mm (id), 5μm, serial No.: ADOHCE-XH017</a:t>
                      </a:r>
                      <a:endParaRPr lang="zh-CN" altLang="zh-CN" sz="1800" kern="1200" dirty="0" smtClean="0">
                        <a:solidFill>
                          <a:schemeClr val="dk1"/>
                        </a:solidFill>
                        <a:effectLst/>
                        <a:latin typeface="+mn-lt"/>
                        <a:ea typeface="+mn-ea"/>
                        <a:cs typeface="+mn-cs"/>
                      </a:endParaRPr>
                    </a:p>
                  </a:txBody>
                  <a:tcPr/>
                </a:tc>
                <a:tc>
                  <a:txBody>
                    <a:bodyPr/>
                    <a:lstStyle/>
                    <a:p>
                      <a:pPr algn="ctr"/>
                      <a:r>
                        <a:rPr lang="en-GB" altLang="zh-CN" sz="1800" kern="1200" dirty="0" smtClean="0">
                          <a:solidFill>
                            <a:schemeClr val="dk1"/>
                          </a:solidFill>
                          <a:effectLst/>
                          <a:latin typeface="+mn-lt"/>
                          <a:ea typeface="+mn-ea"/>
                          <a:cs typeface="+mn-cs"/>
                        </a:rPr>
                        <a:t> None</a:t>
                      </a:r>
                      <a:endParaRPr lang="zh-CN" altLang="en-US" dirty="0"/>
                    </a:p>
                  </a:txBody>
                  <a:tcPr/>
                </a:tc>
                <a:extLst>
                  <a:ext uri="{0D108BD9-81ED-4DB2-BD59-A6C34878D82A}">
                    <a16:rowId xmlns:a16="http://schemas.microsoft.com/office/drawing/2014/main" val="2746130521"/>
                  </a:ext>
                </a:extLst>
              </a:tr>
              <a:tr h="370840">
                <a:tc>
                  <a:txBody>
                    <a:bodyPr/>
                    <a:lstStyle/>
                    <a:p>
                      <a:pPr algn="ctr"/>
                      <a:r>
                        <a:rPr lang="en-US" altLang="zh-CN" dirty="0" smtClean="0"/>
                        <a:t>Lab 3</a:t>
                      </a:r>
                      <a:endParaRPr lang="zh-CN" altLang="en-US" dirty="0"/>
                    </a:p>
                  </a:txBody>
                  <a:tcPr/>
                </a:tc>
                <a:tc>
                  <a:txBody>
                    <a:bodyPr/>
                    <a:lstStyle/>
                    <a:p>
                      <a:pPr algn="ctr"/>
                      <a:r>
                        <a:rPr lang="en-GB" altLang="zh-CN" sz="1800" kern="1200" dirty="0" err="1" smtClean="0">
                          <a:solidFill>
                            <a:schemeClr val="dk1"/>
                          </a:solidFill>
                          <a:effectLst/>
                          <a:latin typeface="+mn-lt"/>
                          <a:ea typeface="+mn-ea"/>
                          <a:cs typeface="+mn-cs"/>
                        </a:rPr>
                        <a:t>Diacel</a:t>
                      </a:r>
                      <a:r>
                        <a:rPr lang="en-GB" altLang="zh-CN" sz="1800" kern="1200" dirty="0" smtClean="0">
                          <a:solidFill>
                            <a:schemeClr val="dk1"/>
                          </a:solidFill>
                          <a:effectLst/>
                          <a:latin typeface="+mn-lt"/>
                          <a:ea typeface="+mn-ea"/>
                          <a:cs typeface="+mn-cs"/>
                        </a:rPr>
                        <a:t>, </a:t>
                      </a:r>
                      <a:r>
                        <a:rPr lang="en-GB" altLang="zh-CN" sz="1800" kern="1200" dirty="0" err="1" smtClean="0">
                          <a:solidFill>
                            <a:schemeClr val="dk1"/>
                          </a:solidFill>
                          <a:effectLst/>
                          <a:latin typeface="+mn-lt"/>
                          <a:ea typeface="+mn-ea"/>
                          <a:cs typeface="+mn-cs"/>
                        </a:rPr>
                        <a:t>Chiralcel</a:t>
                      </a:r>
                      <a:r>
                        <a:rPr lang="en-GB" altLang="zh-CN" sz="1800" kern="1200" dirty="0" smtClean="0">
                          <a:solidFill>
                            <a:schemeClr val="dk1"/>
                          </a:solidFill>
                          <a:effectLst/>
                          <a:latin typeface="+mn-lt"/>
                          <a:ea typeface="+mn-ea"/>
                          <a:cs typeface="+mn-cs"/>
                        </a:rPr>
                        <a:t> OD-H, 250mm x 4.6 mm (id), 5μm, serial No.: </a:t>
                      </a:r>
                      <a:r>
                        <a:rPr lang="en-US" altLang="zh-CN" sz="1800" kern="1200" dirty="0" smtClean="0">
                          <a:solidFill>
                            <a:schemeClr val="dk1"/>
                          </a:solidFill>
                          <a:effectLst/>
                          <a:latin typeface="+mn-lt"/>
                          <a:ea typeface="+mn-ea"/>
                          <a:cs typeface="+mn-cs"/>
                        </a:rPr>
                        <a:t>ODH0CE-LJ097</a:t>
                      </a:r>
                      <a:endParaRPr lang="zh-CN" altLang="en-US" dirty="0"/>
                    </a:p>
                  </a:txBody>
                  <a:tcPr/>
                </a:tc>
                <a:tc>
                  <a:txBody>
                    <a:bodyPr/>
                    <a:lstStyle/>
                    <a:p>
                      <a:pPr algn="ctr"/>
                      <a:r>
                        <a:rPr lang="en-US" altLang="zh-CN" sz="1800" kern="1200" dirty="0" smtClean="0">
                          <a:solidFill>
                            <a:schemeClr val="dk1"/>
                          </a:solidFill>
                          <a:effectLst/>
                          <a:latin typeface="+mn-lt"/>
                          <a:ea typeface="+mn-ea"/>
                          <a:cs typeface="+mn-cs"/>
                        </a:rPr>
                        <a:t>Column: </a:t>
                      </a:r>
                      <a:r>
                        <a:rPr lang="en-US" altLang="zh-CN" sz="1800" kern="1200" dirty="0" err="1" smtClean="0">
                          <a:solidFill>
                            <a:schemeClr val="dk1"/>
                          </a:solidFill>
                          <a:effectLst/>
                          <a:latin typeface="+mn-lt"/>
                          <a:ea typeface="+mn-ea"/>
                          <a:cs typeface="+mn-cs"/>
                        </a:rPr>
                        <a:t>Chiralcel</a:t>
                      </a:r>
                      <a:r>
                        <a:rPr lang="en-US" altLang="zh-CN" sz="1800" kern="1200" dirty="0" smtClean="0">
                          <a:solidFill>
                            <a:schemeClr val="dk1"/>
                          </a:solidFill>
                          <a:effectLst/>
                          <a:latin typeface="+mn-lt"/>
                          <a:ea typeface="+mn-ea"/>
                          <a:cs typeface="+mn-cs"/>
                        </a:rPr>
                        <a:t> AD-H was replaced by </a:t>
                      </a:r>
                      <a:r>
                        <a:rPr lang="en-US" altLang="zh-CN" sz="1800" kern="1200" dirty="0" err="1" smtClean="0">
                          <a:solidFill>
                            <a:schemeClr val="dk1"/>
                          </a:solidFill>
                          <a:effectLst/>
                          <a:latin typeface="+mn-lt"/>
                          <a:ea typeface="+mn-ea"/>
                          <a:cs typeface="+mn-cs"/>
                        </a:rPr>
                        <a:t>Chiralcel</a:t>
                      </a:r>
                      <a:r>
                        <a:rPr lang="en-US" altLang="zh-CN" sz="1800" kern="1200" dirty="0" smtClean="0">
                          <a:solidFill>
                            <a:schemeClr val="dk1"/>
                          </a:solidFill>
                          <a:effectLst/>
                          <a:latin typeface="+mn-lt"/>
                          <a:ea typeface="+mn-ea"/>
                          <a:cs typeface="+mn-cs"/>
                        </a:rPr>
                        <a:t> OD-H. Mobile phase: </a:t>
                      </a:r>
                      <a:r>
                        <a:rPr lang="en-GB" altLang="zh-CN" sz="1800" kern="1200" dirty="0" err="1" smtClean="0">
                          <a:solidFill>
                            <a:schemeClr val="dk1"/>
                          </a:solidFill>
                          <a:effectLst/>
                          <a:latin typeface="+mn-lt"/>
                          <a:ea typeface="+mn-ea"/>
                          <a:cs typeface="+mn-cs"/>
                        </a:rPr>
                        <a:t>n-heptane+isopropanol</a:t>
                      </a:r>
                      <a:r>
                        <a:rPr lang="en-GB" altLang="zh-CN" sz="1800" kern="1200" dirty="0" smtClean="0">
                          <a:solidFill>
                            <a:schemeClr val="dk1"/>
                          </a:solidFill>
                          <a:effectLst/>
                          <a:latin typeface="+mn-lt"/>
                          <a:ea typeface="+mn-ea"/>
                          <a:cs typeface="+mn-cs"/>
                        </a:rPr>
                        <a:t> =99:1 </a:t>
                      </a:r>
                      <a:r>
                        <a:rPr lang="en-US" altLang="zh-CN" sz="1800" kern="1200" dirty="0" smtClean="0">
                          <a:solidFill>
                            <a:schemeClr val="dk1"/>
                          </a:solidFill>
                          <a:effectLst/>
                          <a:latin typeface="+mn-lt"/>
                          <a:ea typeface="+mn-ea"/>
                          <a:cs typeface="+mn-cs"/>
                        </a:rPr>
                        <a:t>was used in the revised method. </a:t>
                      </a:r>
                      <a:r>
                        <a:rPr lang="en-GB" altLang="zh-CN" sz="1800" kern="1200" dirty="0" smtClean="0">
                          <a:solidFill>
                            <a:schemeClr val="dk1"/>
                          </a:solidFill>
                          <a:effectLst/>
                          <a:latin typeface="+mn-lt"/>
                          <a:ea typeface="+mn-ea"/>
                          <a:cs typeface="+mn-cs"/>
                        </a:rPr>
                        <a:t>Injection </a:t>
                      </a:r>
                      <a:r>
                        <a:rPr lang="en-GB" altLang="zh-CN" sz="1800" kern="1200" dirty="0" err="1" smtClean="0">
                          <a:solidFill>
                            <a:schemeClr val="dk1"/>
                          </a:solidFill>
                          <a:effectLst/>
                          <a:latin typeface="+mn-lt"/>
                          <a:ea typeface="+mn-ea"/>
                          <a:cs typeface="+mn-cs"/>
                        </a:rPr>
                        <a:t>volum</a:t>
                      </a:r>
                      <a:r>
                        <a:rPr lang="en-US" altLang="zh-CN" sz="1800" kern="1200" dirty="0" smtClean="0">
                          <a:solidFill>
                            <a:schemeClr val="dk1"/>
                          </a:solidFill>
                          <a:effectLst/>
                          <a:latin typeface="+mn-lt"/>
                          <a:ea typeface="+mn-ea"/>
                          <a:cs typeface="+mn-cs"/>
                        </a:rPr>
                        <a:t>e: 5μL was injected in the revised method.</a:t>
                      </a:r>
                      <a:endParaRPr lang="zh-CN" altLang="en-US" dirty="0"/>
                    </a:p>
                  </a:txBody>
                  <a:tcPr/>
                </a:tc>
                <a:extLst>
                  <a:ext uri="{0D108BD9-81ED-4DB2-BD59-A6C34878D82A}">
                    <a16:rowId xmlns:a16="http://schemas.microsoft.com/office/drawing/2014/main" val="2184162625"/>
                  </a:ext>
                </a:extLst>
              </a:tr>
            </a:tbl>
          </a:graphicData>
        </a:graphic>
      </p:graphicFrame>
    </p:spTree>
    <p:extLst>
      <p:ext uri="{BB962C8B-B14F-4D97-AF65-F5344CB8AC3E}">
        <p14:creationId xmlns:p14="http://schemas.microsoft.com/office/powerpoint/2010/main" val="3621136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平面">
  <a:themeElements>
    <a:clrScheme name="平面">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平面">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平面">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Facet</Template>
  <TotalTime>1558</TotalTime>
  <Words>2089</Words>
  <Application>Microsoft Office PowerPoint</Application>
  <PresentationFormat>宽屏</PresentationFormat>
  <Paragraphs>812</Paragraphs>
  <Slides>29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29</vt:i4>
      </vt:variant>
    </vt:vector>
  </HeadingPairs>
  <TitlesOfParts>
    <vt:vector size="38" baseType="lpstr">
      <vt:lpstr>等线</vt:lpstr>
      <vt:lpstr>方正姚体</vt:lpstr>
      <vt:lpstr>华文新魏</vt:lpstr>
      <vt:lpstr>宋体</vt:lpstr>
      <vt:lpstr>Arial</vt:lpstr>
      <vt:lpstr>Times New Roman</vt:lpstr>
      <vt:lpstr>Trebuchet MS</vt:lpstr>
      <vt:lpstr>Wingdings 3</vt:lpstr>
      <vt:lpstr>平面</vt:lpstr>
      <vt:lpstr>Quizalofop-P-ethyl  CIPAC Report （FULL SCALE COLLABORATIVE STUDY）</vt:lpstr>
      <vt:lpstr>CONTENT</vt:lpstr>
      <vt:lpstr>PARTICIPANTS</vt:lpstr>
      <vt:lpstr>PARTICIPANTS</vt:lpstr>
      <vt:lpstr>PARTICIPANTS</vt:lpstr>
      <vt:lpstr>GENERAL INFORMATION</vt:lpstr>
      <vt:lpstr>SAMPLES</vt:lpstr>
      <vt:lpstr>METHOD</vt:lpstr>
      <vt:lpstr>REMARKS OF THE PARTICIPANTS</vt:lpstr>
      <vt:lpstr>REMARKS OF THE PARTICIPANTS</vt:lpstr>
      <vt:lpstr>REMARKS OF THE PARTICIPANTS</vt:lpstr>
      <vt:lpstr>REMARKS OF THE PARTICIPANTS</vt:lpstr>
      <vt:lpstr>EVALUATION AND DISCUSSION</vt:lpstr>
      <vt:lpstr>EVALUATION AND DISCUSSION</vt:lpstr>
      <vt:lpstr>EVALUATION AND DISCUSSION</vt:lpstr>
      <vt:lpstr>EVALUATION AND DISCUSSION</vt:lpstr>
      <vt:lpstr>EVALUATION AND DISCUSSION</vt:lpstr>
      <vt:lpstr>EVALUATION AND DISCUSSION</vt:lpstr>
      <vt:lpstr>EVALUATION AND DISCUSSION</vt:lpstr>
      <vt:lpstr>EVALUATION AND DISCUSSION</vt:lpstr>
      <vt:lpstr>EVALUATION AND DISCUSSION</vt:lpstr>
      <vt:lpstr>EVALUATION AND DISCUSSION</vt:lpstr>
      <vt:lpstr>EVALUATION AND DISCUSSION</vt:lpstr>
      <vt:lpstr>EVALUATION AND DISCUSSION</vt:lpstr>
      <vt:lpstr>EVALUATION AND DISCUSSION</vt:lpstr>
      <vt:lpstr>EVALUATION AND DISCUSSION</vt:lpstr>
      <vt:lpstr>EVALUATION AND DISCUSSION</vt:lpstr>
      <vt:lpstr>CONCLUSIONS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Quizalofop-P-ethyl CIPAC Report</dc:title>
  <dc:creator>Huang Jinlong</dc:creator>
  <cp:lastModifiedBy>Huang Jinlong</cp:lastModifiedBy>
  <cp:revision>77</cp:revision>
  <dcterms:created xsi:type="dcterms:W3CDTF">2019-06-04T07:39:08Z</dcterms:created>
  <dcterms:modified xsi:type="dcterms:W3CDTF">2020-05-10T10:32:05Z</dcterms:modified>
</cp:coreProperties>
</file>